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2" r:id="rId16"/>
    <p:sldId id="273" r:id="rId17"/>
    <p:sldId id="274" r:id="rId18"/>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FC8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FDCBD4B-162C-4AE6-8FD3-5DCDC1936E1B}" v="2" dt="2025-10-16T14:55:11.391"/>
    <p1510:client id="{87526AC4-48FF-0698-8317-C3B774895298}" v="647" dt="2025-10-17T08:15:53.91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4" d="100"/>
          <a:sy n="64" d="100"/>
        </p:scale>
        <p:origin x="82" y="3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519047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MASTER_SLIDE">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1.png"/><Relationship Id="rId12" Type="http://schemas.openxmlformats.org/officeDocument/2006/relationships/image" Target="../media/image56.png"/><Relationship Id="rId2" Type="http://schemas.openxmlformats.org/officeDocument/2006/relationships/notesSlide" Target="../notesSlides/notesSlide14.xml"/><Relationship Id="rId16"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png"/><Relationship Id="rId15" Type="http://schemas.openxmlformats.org/officeDocument/2006/relationships/image" Target="../media/image59.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2.png"/><Relationship Id="rId7"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15747"/>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3410712"/>
          </a:xfrm>
          <a:prstGeom prst="rect">
            <a:avLst/>
          </a:prstGeom>
        </p:spPr>
      </p:pic>
      <p:pic>
        <p:nvPicPr>
          <p:cNvPr id="4" name="Image 2" descr="preencoded.png"/>
          <p:cNvPicPr>
            <a:picLocks noChangeAspect="1"/>
          </p:cNvPicPr>
          <p:nvPr/>
        </p:nvPicPr>
        <p:blipFill>
          <a:blip r:embed="rId5"/>
          <a:stretch>
            <a:fillRect/>
          </a:stretch>
        </p:blipFill>
        <p:spPr>
          <a:xfrm>
            <a:off x="795528" y="5483275"/>
            <a:ext cx="13048488" cy="36576"/>
          </a:xfrm>
          <a:prstGeom prst="rect">
            <a:avLst/>
          </a:prstGeom>
        </p:spPr>
      </p:pic>
      <p:sp>
        <p:nvSpPr>
          <p:cNvPr id="5" name="Text 0"/>
          <p:cNvSpPr/>
          <p:nvPr/>
        </p:nvSpPr>
        <p:spPr>
          <a:xfrm>
            <a:off x="782081" y="3249347"/>
            <a:ext cx="13048488" cy="1956816"/>
          </a:xfrm>
          <a:prstGeom prst="rect">
            <a:avLst/>
          </a:prstGeom>
          <a:noFill/>
          <a:ln/>
        </p:spPr>
        <p:txBody>
          <a:bodyPr wrap="square" lIns="0" tIns="0" rIns="0" bIns="0" rtlCol="0" anchor="ctr"/>
          <a:lstStyle/>
          <a:p>
            <a:pPr marL="0" indent="0" algn="l">
              <a:lnSpc>
                <a:spcPts val="7700"/>
              </a:lnSpc>
              <a:buNone/>
            </a:pPr>
            <a:r>
              <a:rPr lang="en-US" sz="6150" dirty="0">
                <a:solidFill>
                  <a:srgbClr val="B0C9E8"/>
                </a:solidFill>
                <a:latin typeface="Calibri"/>
                <a:ea typeface="思源黑体-思源黑体-Medium"/>
                <a:cs typeface="Times New Roman"/>
              </a:rPr>
              <a:t>Azure Demand Forecasting &amp; Capacity Optimization System</a:t>
            </a:r>
            <a:endParaRPr lang="en-US" sz="6150">
              <a:latin typeface="Calibri"/>
              <a:ea typeface="思源黑体-思源黑体-Medium"/>
              <a:cs typeface="Times New Roman"/>
            </a:endParaRPr>
          </a:p>
        </p:txBody>
      </p:sp>
      <p:sp>
        <p:nvSpPr>
          <p:cNvPr id="6" name="Text 0">
            <a:extLst>
              <a:ext uri="{FF2B5EF4-FFF2-40B4-BE49-F238E27FC236}">
                <a16:creationId xmlns:a16="http://schemas.microsoft.com/office/drawing/2014/main" id="{B6EA48D0-865B-6348-5496-464DC19B019B}"/>
              </a:ext>
            </a:extLst>
          </p:cNvPr>
          <p:cNvSpPr/>
          <p:nvPr/>
        </p:nvSpPr>
        <p:spPr>
          <a:xfrm>
            <a:off x="782081" y="5997388"/>
            <a:ext cx="12354988" cy="1771968"/>
          </a:xfrm>
          <a:prstGeom prst="rect">
            <a:avLst/>
          </a:prstGeom>
          <a:noFill/>
          <a:ln/>
        </p:spPr>
        <p:txBody>
          <a:bodyPr wrap="none" lIns="0" tIns="0" rIns="0" bIns="0" rtlCol="0" anchor="ctr"/>
          <a:lstStyle/>
          <a:p>
            <a:pPr marL="0" indent="0" algn="l">
              <a:lnSpc>
                <a:spcPts val="5580"/>
              </a:lnSpc>
              <a:buNone/>
            </a:pPr>
            <a:endParaRPr lang="en-US" sz="2800" dirty="0">
              <a:solidFill>
                <a:srgbClr val="B0C9E8"/>
              </a:solidFill>
              <a:latin typeface="Arial"/>
              <a:ea typeface="思源黑体-思源黑体-Medium" pitchFamily="34" charset="-122"/>
              <a:cs typeface="思源黑体-思源黑体-Medium" pitchFamily="34" charset="-120"/>
            </a:endParaRPr>
          </a:p>
          <a:p>
            <a:pPr marL="0" indent="0" algn="l">
              <a:lnSpc>
                <a:spcPts val="5580"/>
              </a:lnSpc>
              <a:buNone/>
            </a:pPr>
            <a:endParaRPr lang="en-US" sz="2800" dirty="0">
              <a:solidFill>
                <a:srgbClr val="B0C9E8"/>
              </a:solidFill>
              <a:latin typeface="Arial"/>
              <a:ea typeface="思源黑体-思源黑体-Medium" pitchFamily="34" charset="-122"/>
              <a:cs typeface="思源黑体-思源黑体-Medium" pitchFamily="34" charset="-120"/>
            </a:endParaRPr>
          </a:p>
          <a:p>
            <a:pPr>
              <a:lnSpc>
                <a:spcPts val="5580"/>
              </a:lnSpc>
            </a:pPr>
            <a:r>
              <a:rPr lang="en-US" sz="2800" b="1" dirty="0">
                <a:solidFill>
                  <a:schemeClr val="accent1">
                    <a:lumMod val="20000"/>
                    <a:lumOff val="80000"/>
                  </a:schemeClr>
                </a:solidFill>
                <a:latin typeface="Arial"/>
                <a:ea typeface="思源黑体-思源黑体-Medium"/>
                <a:cs typeface="思源黑体-思源黑体-Medium" pitchFamily="34" charset="-120"/>
              </a:rPr>
              <a:t> Team Members :- Sushant </a:t>
            </a:r>
            <a:r>
              <a:rPr lang="en-US" sz="2800" b="1" err="1">
                <a:solidFill>
                  <a:schemeClr val="accent1">
                    <a:lumMod val="20000"/>
                    <a:lumOff val="80000"/>
                  </a:schemeClr>
                </a:solidFill>
                <a:latin typeface="Arial"/>
                <a:ea typeface="思源黑体-思源黑体-Medium"/>
                <a:cs typeface="思源黑体-思源黑体-Medium" pitchFamily="34" charset="-120"/>
              </a:rPr>
              <a:t>Kandwal</a:t>
            </a:r>
            <a:r>
              <a:rPr lang="en-US" sz="2800" b="1" dirty="0">
                <a:solidFill>
                  <a:schemeClr val="accent1">
                    <a:lumMod val="20000"/>
                    <a:lumOff val="80000"/>
                  </a:schemeClr>
                </a:solidFill>
                <a:latin typeface="Arial"/>
                <a:ea typeface="思源黑体-思源黑体-Medium"/>
                <a:cs typeface="思源黑体-思源黑体-Medium" pitchFamily="34" charset="-120"/>
              </a:rPr>
              <a:t> , Lakshmi Sri Divya ,Mahendran  </a:t>
            </a:r>
            <a:endParaRPr lang="en-US" sz="2800" b="1">
              <a:solidFill>
                <a:schemeClr val="accent1">
                  <a:lumMod val="20000"/>
                  <a:lumOff val="80000"/>
                </a:schemeClr>
              </a:solidFill>
              <a:latin typeface="Arial"/>
              <a:ea typeface="思源黑体-思源黑体-Medium"/>
              <a:cs typeface="Calibri"/>
            </a:endParaRPr>
          </a:p>
          <a:p>
            <a:pPr>
              <a:lnSpc>
                <a:spcPts val="5580"/>
              </a:lnSpc>
            </a:pPr>
            <a:r>
              <a:rPr lang="en-US" sz="2800" b="1" dirty="0">
                <a:solidFill>
                  <a:schemeClr val="accent1">
                    <a:lumMod val="20000"/>
                    <a:lumOff val="80000"/>
                  </a:schemeClr>
                </a:solidFill>
                <a:latin typeface="Arial"/>
                <a:ea typeface="思源黑体-思源黑体-Medium"/>
                <a:cs typeface="思源黑体-思源黑体-Medium" pitchFamily="34" charset="-120"/>
              </a:rPr>
              <a:t> </a:t>
            </a:r>
            <a:r>
              <a:rPr lang="en-IN" sz="2800" b="1" dirty="0">
                <a:solidFill>
                  <a:schemeClr val="accent1">
                    <a:lumMod val="20000"/>
                    <a:lumOff val="80000"/>
                  </a:schemeClr>
                </a:solidFill>
                <a:latin typeface="Arial"/>
                <a:cs typeface="Arial"/>
              </a:rPr>
              <a:t>Mentor Name: Kapil Panwar</a:t>
            </a:r>
            <a:br>
              <a:rPr lang="en-US" sz="2800" b="1" dirty="0">
                <a:latin typeface="Arial"/>
                <a:ea typeface="思源黑体-思源黑体-Medium" pitchFamily="34" charset="-122"/>
                <a:cs typeface="思源黑体-思源黑体-Medium" pitchFamily="34" charset="-120"/>
              </a:rPr>
            </a:br>
            <a:endParaRPr lang="en-US" sz="2800" b="1">
              <a:solidFill>
                <a:schemeClr val="accent1">
                  <a:lumMod val="40000"/>
                  <a:lumOff val="60000"/>
                </a:schemeClr>
              </a:solidFill>
              <a:latin typeface="Arial"/>
              <a:ea typeface="思源黑体-思源黑体-Medium" pitchFamily="34" charset="-122"/>
              <a:cs typeface="思源黑体-思源黑体-Medium" pitchFamily="34" charset="-120"/>
            </a:endParaRPr>
          </a:p>
          <a:p>
            <a:pPr marL="0" indent="0" algn="l">
              <a:lnSpc>
                <a:spcPts val="5580"/>
              </a:lnSpc>
              <a:buNone/>
            </a:pPr>
            <a:endParaRPr lang="en-US" sz="2800" dirty="0">
              <a:latin typeface="Arial"/>
              <a:ea typeface="Calibri"/>
              <a:cs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016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486400" cy="8238744"/>
          </a:xfrm>
          <a:prstGeom prst="rect">
            <a:avLst/>
          </a:prstGeom>
        </p:spPr>
      </p:pic>
      <p:sp>
        <p:nvSpPr>
          <p:cNvPr id="4" name="Text 0"/>
          <p:cNvSpPr/>
          <p:nvPr/>
        </p:nvSpPr>
        <p:spPr>
          <a:xfrm>
            <a:off x="5237360" y="494314"/>
            <a:ext cx="8781467" cy="713232"/>
          </a:xfrm>
          <a:prstGeom prst="rect">
            <a:avLst/>
          </a:prstGeom>
          <a:noFill/>
          <a:ln/>
        </p:spPr>
        <p:txBody>
          <a:bodyPr wrap="none" lIns="0" tIns="0" rIns="0" bIns="0" rtlCol="0" anchor="ctr"/>
          <a:lstStyle/>
          <a:p>
            <a:pPr>
              <a:lnSpc>
                <a:spcPts val="5580"/>
              </a:lnSpc>
            </a:pPr>
            <a:r>
              <a:rPr lang="en-US" sz="4450" dirty="0">
                <a:solidFill>
                  <a:srgbClr val="B0C9E8"/>
                </a:solidFill>
                <a:latin typeface="Calibri"/>
                <a:ea typeface="Calibri"/>
                <a:cs typeface="Calibri"/>
              </a:rPr>
              <a:t>9.          Milestone 4 Achievements</a:t>
            </a:r>
            <a:endParaRPr lang="en-US" sz="4450" dirty="0">
              <a:latin typeface="Calibri"/>
              <a:ea typeface="Calibri"/>
              <a:cs typeface="Calibri"/>
            </a:endParaRPr>
          </a:p>
        </p:txBody>
      </p:sp>
      <p:sp>
        <p:nvSpPr>
          <p:cNvPr id="5" name="Text 1"/>
          <p:cNvSpPr/>
          <p:nvPr/>
        </p:nvSpPr>
        <p:spPr>
          <a:xfrm>
            <a:off x="5492855" y="1508224"/>
            <a:ext cx="8364608" cy="6231365"/>
          </a:xfrm>
          <a:prstGeom prst="rect">
            <a:avLst/>
          </a:prstGeom>
          <a:noFill/>
          <a:ln/>
        </p:spPr>
        <p:txBody>
          <a:bodyPr wrap="square" lIns="0" tIns="0" rIns="0" bIns="0" rtlCol="0" anchor="ctr"/>
          <a:lstStyle/>
          <a:p>
            <a:r>
              <a:rPr lang="en-US" sz="2800" b="1" dirty="0">
                <a:solidFill>
                  <a:schemeClr val="bg1"/>
                </a:solidFill>
                <a:latin typeface="Calibri"/>
                <a:ea typeface="Calibri"/>
                <a:cs typeface="Calibri"/>
              </a:rPr>
              <a:t>         Operationalizing AI for Enterprise Impact</a:t>
            </a:r>
          </a:p>
          <a:p>
            <a:endParaRPr lang="en-US" sz="2800" b="1"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Advanced Capacity Planning System:</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Implemented risk-based planning with utilization forecasts, bottleneck detection, and proactive scaling recommendations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Real-Time Forecasting API:</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Deployed 37 Active production endpoints delivering CPU, storage, and user predictions across 4 global regions in &lt;5 seconds</a:t>
            </a:r>
            <a:endParaRPr lang="en-US" sz="2400">
              <a:solidFill>
                <a:schemeClr val="bg1">
                  <a:lumMod val="85000"/>
                </a:schemeClr>
              </a:solidFill>
              <a:latin typeface="Calibri"/>
              <a:ea typeface="Calibri"/>
              <a:cs typeface="Calibri"/>
            </a:endParaRPr>
          </a:p>
          <a:p>
            <a:pPr marL="285750" indent="-285750">
              <a:buFont typeface="Arial"/>
              <a:buChar char="•"/>
            </a:pPr>
            <a:endParaRPr lang="en-US" sz="1000" dirty="0">
              <a:solidFill>
                <a:schemeClr val="bg1">
                  <a:lumMod val="85000"/>
                </a:schemeClr>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Executive Dashboard &amp; Monitoring:</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Built comprehensive 9-tab interface with capacity planning tab, KPIs, regional comparisons, and drill-down analytics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Automated Model Lifecycle: </a:t>
            </a:r>
            <a:r>
              <a:rPr lang="en-US" sz="2400" dirty="0">
                <a:solidFill>
                  <a:schemeClr val="bg1">
                    <a:lumMod val="85000"/>
                  </a:schemeClr>
                </a:solidFill>
                <a:latin typeface="Calibri"/>
                <a:ea typeface="Calibri"/>
                <a:cs typeface="Calibri"/>
              </a:rPr>
              <a:t>Established intelligent retraining pipeline with performance monitoring, drift detection, and 99.9% system reliability</a:t>
            </a:r>
            <a:endParaRPr lang="en-US" sz="2400">
              <a:solidFill>
                <a:schemeClr val="bg1">
                  <a:lumMod val="85000"/>
                </a:schemeClr>
              </a:solidFill>
              <a:latin typeface="Calibri"/>
              <a:ea typeface="Calibri"/>
              <a:cs typeface="Calibri"/>
            </a:endParaRPr>
          </a:p>
          <a:p>
            <a:pPr marL="0" indent="0" algn="l">
              <a:lnSpc>
                <a:spcPts val="2230"/>
              </a:lnSpc>
              <a:buNone/>
            </a:pPr>
            <a:endParaRPr lang="en-US" sz="2400" dirty="0">
              <a:solidFill>
                <a:srgbClr val="999999"/>
              </a:solidFill>
              <a:latin typeface="Calibri"/>
              <a:ea typeface="Calibri"/>
              <a:cs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95528" y="2825496"/>
            <a:ext cx="8074152" cy="1801368"/>
          </a:xfrm>
          <a:prstGeom prst="rect">
            <a:avLst/>
          </a:prstGeom>
        </p:spPr>
      </p:pic>
      <p:pic>
        <p:nvPicPr>
          <p:cNvPr id="5" name="Image 3" descr="preencoded.png"/>
          <p:cNvPicPr>
            <a:picLocks noChangeAspect="1"/>
          </p:cNvPicPr>
          <p:nvPr/>
        </p:nvPicPr>
        <p:blipFill>
          <a:blip r:embed="rId6"/>
          <a:stretch>
            <a:fillRect/>
          </a:stretch>
        </p:blipFill>
        <p:spPr>
          <a:xfrm>
            <a:off x="795528" y="4846320"/>
            <a:ext cx="8074152" cy="2368296"/>
          </a:xfrm>
          <a:prstGeom prst="rect">
            <a:avLst/>
          </a:prstGeom>
        </p:spPr>
      </p:pic>
      <p:sp>
        <p:nvSpPr>
          <p:cNvPr id="6" name="Text 0"/>
          <p:cNvSpPr/>
          <p:nvPr/>
        </p:nvSpPr>
        <p:spPr>
          <a:xfrm>
            <a:off x="795528" y="1033272"/>
            <a:ext cx="8074152" cy="713232"/>
          </a:xfrm>
          <a:prstGeom prst="rect">
            <a:avLst/>
          </a:prstGeom>
          <a:noFill/>
          <a:ln/>
        </p:spPr>
        <p:txBody>
          <a:bodyPr wrap="none" lIns="0" tIns="0" rIns="0" bIns="0" rtlCol="0" anchor="ctr"/>
          <a:lstStyle/>
          <a:p>
            <a:pPr marL="0" indent="0" algn="l">
              <a:lnSpc>
                <a:spcPts val="5580"/>
              </a:lnSpc>
              <a:buNone/>
            </a:pPr>
            <a:r>
              <a:rPr lang="en-US" sz="4460" dirty="0">
                <a:solidFill>
                  <a:srgbClr val="B0C9E8"/>
                </a:solidFill>
                <a:latin typeface="Calibri"/>
                <a:ea typeface="Calibri"/>
                <a:cs typeface="Calibri"/>
              </a:rPr>
              <a:t>10. Output &amp; Results</a:t>
            </a:r>
            <a:endParaRPr lang="en-US" sz="4460" dirty="0">
              <a:latin typeface="Calibri"/>
              <a:ea typeface="Calibri"/>
              <a:cs typeface="Calibri"/>
            </a:endParaRPr>
          </a:p>
        </p:txBody>
      </p:sp>
      <p:sp>
        <p:nvSpPr>
          <p:cNvPr id="7" name="Text 1"/>
          <p:cNvSpPr/>
          <p:nvPr/>
        </p:nvSpPr>
        <p:spPr>
          <a:xfrm>
            <a:off x="795528" y="2002536"/>
            <a:ext cx="8074152" cy="566928"/>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The project's final output is a dynamic dashboard providing clear, data-driven insights.</a:t>
            </a:r>
            <a:endParaRPr lang="en-US" sz="1780" dirty="0">
              <a:latin typeface="Calibri"/>
              <a:ea typeface="Calibri"/>
              <a:cs typeface="Calibri"/>
            </a:endParaRPr>
          </a:p>
        </p:txBody>
      </p:sp>
      <p:sp>
        <p:nvSpPr>
          <p:cNvPr id="8" name="Text 2"/>
          <p:cNvSpPr/>
          <p:nvPr/>
        </p:nvSpPr>
        <p:spPr>
          <a:xfrm>
            <a:off x="1024128" y="3054096"/>
            <a:ext cx="761695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Calibri"/>
                <a:ea typeface="Calibri"/>
                <a:cs typeface="Calibri"/>
              </a:rPr>
              <a:t>Key Result</a:t>
            </a:r>
            <a:endParaRPr lang="en-US" sz="2230" dirty="0">
              <a:latin typeface="Calibri"/>
              <a:ea typeface="Calibri"/>
              <a:cs typeface="Calibri"/>
            </a:endParaRPr>
          </a:p>
        </p:txBody>
      </p:sp>
      <p:sp>
        <p:nvSpPr>
          <p:cNvPr id="9" name="Text 3"/>
          <p:cNvSpPr/>
          <p:nvPr/>
        </p:nvSpPr>
        <p:spPr>
          <a:xfrm>
            <a:off x="1024128" y="3538728"/>
            <a:ext cx="7616952" cy="850392"/>
          </a:xfrm>
          <a:prstGeom prst="rect">
            <a:avLst/>
          </a:prstGeom>
          <a:noFill/>
          <a:ln/>
        </p:spPr>
        <p:txBody>
          <a:bodyPr wrap="square" lIns="0" tIns="0" rIns="0" bIns="0" rtlCol="0" anchor="ctr"/>
          <a:lstStyle/>
          <a:p>
            <a:pPr marL="0" indent="0" algn="l">
              <a:lnSpc>
                <a:spcPts val="2230"/>
              </a:lnSpc>
              <a:buNone/>
            </a:pPr>
            <a:r>
              <a:rPr lang="en-US" sz="1750" dirty="0">
                <a:solidFill>
                  <a:srgbClr val="000000"/>
                </a:solidFill>
                <a:latin typeface="Calibri"/>
                <a:ea typeface="Calibri"/>
                <a:cs typeface="Calibri"/>
              </a:rPr>
              <a:t> XGBoost was identified as the overall best-performing model, achieving a Mean Absolute Percentage Error (MAPE) of 5.86% on the test data, indicating high accuracy.</a:t>
            </a:r>
            <a:endParaRPr lang="en-US" sz="1750">
              <a:latin typeface="Calibri"/>
              <a:ea typeface="Calibri"/>
              <a:cs typeface="Calibri"/>
            </a:endParaRPr>
          </a:p>
        </p:txBody>
      </p:sp>
      <p:sp>
        <p:nvSpPr>
          <p:cNvPr id="10" name="Text 4"/>
          <p:cNvSpPr/>
          <p:nvPr/>
        </p:nvSpPr>
        <p:spPr>
          <a:xfrm>
            <a:off x="1024128" y="5074920"/>
            <a:ext cx="7616952"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Calibri"/>
                <a:ea typeface="Calibri"/>
                <a:cs typeface="Calibri"/>
              </a:rPr>
              <a:t>Modeling Challenge</a:t>
            </a:r>
            <a:endParaRPr lang="en-US" sz="2230" dirty="0">
              <a:latin typeface="Calibri"/>
              <a:ea typeface="Calibri"/>
              <a:cs typeface="Calibri"/>
            </a:endParaRPr>
          </a:p>
        </p:txBody>
      </p:sp>
      <p:sp>
        <p:nvSpPr>
          <p:cNvPr id="11" name="Text 5"/>
          <p:cNvSpPr/>
          <p:nvPr/>
        </p:nvSpPr>
        <p:spPr>
          <a:xfrm>
            <a:off x="1024128" y="5559552"/>
            <a:ext cx="7616952" cy="1417320"/>
          </a:xfrm>
          <a:prstGeom prst="rect">
            <a:avLst/>
          </a:prstGeom>
          <a:noFill/>
          <a:ln/>
        </p:spPr>
        <p:txBody>
          <a:bodyPr wrap="square" lIns="0" tIns="0" rIns="0" bIns="0" rtlCol="0" anchor="ctr"/>
          <a:lstStyle/>
          <a:p>
            <a:pPr marL="0" indent="0" algn="l">
              <a:lnSpc>
                <a:spcPts val="2230"/>
              </a:lnSpc>
              <a:buNone/>
            </a:pPr>
            <a:r>
              <a:rPr lang="en-US" sz="1750" dirty="0">
                <a:solidFill>
                  <a:srgbClr val="000000"/>
                </a:solidFill>
                <a:latin typeface="Calibri"/>
                <a:ea typeface="Calibri"/>
                <a:cs typeface="Calibri"/>
              </a:rPr>
              <a:t> A significant challenge was generating realistic future data for forecasting, as initial versions produced "flat" charts. This was solved by enhancing the backend to create dynamic future features that include seasonality, trends, and noise, leading to more realistic forecasts.</a:t>
            </a:r>
            <a:endParaRPr lang="en-US" sz="1750">
              <a:latin typeface="Calibri"/>
              <a:ea typeface="Calibri"/>
              <a:cs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795528" y="3767328"/>
            <a:ext cx="13048488" cy="713232"/>
          </a:xfrm>
          <a:prstGeom prst="rect">
            <a:avLst/>
          </a:prstGeom>
          <a:noFill/>
          <a:ln/>
        </p:spPr>
        <p:txBody>
          <a:bodyPr wrap="none" lIns="0" tIns="0" rIns="0" bIns="0" rtlCol="0" anchor="ctr"/>
          <a:lstStyle/>
          <a:p>
            <a:pPr marL="0" indent="0" algn="l">
              <a:lnSpc>
                <a:spcPts val="5580"/>
              </a:lnSpc>
              <a:buNone/>
            </a:pPr>
            <a:endParaRPr lang="en-US" sz="4460" dirty="0"/>
          </a:p>
        </p:txBody>
      </p:sp>
      <p:sp>
        <p:nvSpPr>
          <p:cNvPr id="5" name="TextBox 4">
            <a:extLst>
              <a:ext uri="{FF2B5EF4-FFF2-40B4-BE49-F238E27FC236}">
                <a16:creationId xmlns:a16="http://schemas.microsoft.com/office/drawing/2014/main" id="{F022C499-3433-7162-7F84-2D2B2EB9CBE2}"/>
              </a:ext>
            </a:extLst>
          </p:cNvPr>
          <p:cNvSpPr txBox="1"/>
          <p:nvPr/>
        </p:nvSpPr>
        <p:spPr>
          <a:xfrm>
            <a:off x="795528" y="533748"/>
            <a:ext cx="7315200" cy="779893"/>
          </a:xfrm>
          <a:prstGeom prst="rect">
            <a:avLst/>
          </a:prstGeom>
          <a:noFill/>
        </p:spPr>
        <p:txBody>
          <a:bodyPr wrap="square">
            <a:spAutoFit/>
          </a:bodyPr>
          <a:lstStyle/>
          <a:p>
            <a:pPr>
              <a:lnSpc>
                <a:spcPts val="5580"/>
              </a:lnSpc>
            </a:pPr>
            <a:r>
              <a:rPr lang="en-US" sz="4400" b="1" dirty="0">
                <a:solidFill>
                  <a:srgbClr val="B0C9E8"/>
                </a:solidFill>
                <a:latin typeface="思源黑体-思源黑体-Medium" pitchFamily="34" charset="0"/>
                <a:ea typeface="思源黑体-思源黑体-Medium" pitchFamily="34" charset="-122"/>
                <a:cs typeface="思源黑体-思源黑体-Medium" pitchFamily="34" charset="-120"/>
              </a:rPr>
              <a:t>11. </a:t>
            </a:r>
            <a:r>
              <a:rPr lang="en-IN" sz="4400" b="1" dirty="0">
                <a:solidFill>
                  <a:schemeClr val="accent1">
                    <a:lumMod val="40000"/>
                    <a:lumOff val="60000"/>
                  </a:schemeClr>
                </a:solidFill>
              </a:rPr>
              <a:t>Frontend</a:t>
            </a:r>
            <a:r>
              <a:rPr lang="en-US" sz="4400" b="1" dirty="0">
                <a:solidFill>
                  <a:srgbClr val="B0C9E8"/>
                </a:solidFill>
                <a:latin typeface="思源黑体-思源黑体-Medium" pitchFamily="34" charset="0"/>
                <a:ea typeface="思源黑体-思源黑体-Medium" pitchFamily="34" charset="-122"/>
                <a:cs typeface="思源黑体-思源黑体-Medium" pitchFamily="34" charset="-120"/>
              </a:rPr>
              <a:t> </a:t>
            </a:r>
            <a:endParaRPr lang="en-US" sz="4400" b="1" dirty="0"/>
          </a:p>
        </p:txBody>
      </p:sp>
      <p:sp>
        <p:nvSpPr>
          <p:cNvPr id="6" name="Rectangle 5">
            <a:extLst>
              <a:ext uri="{FF2B5EF4-FFF2-40B4-BE49-F238E27FC236}">
                <a16:creationId xmlns:a16="http://schemas.microsoft.com/office/drawing/2014/main" id="{75C16AC5-795E-D5F6-6701-ED05A9DECD97}"/>
              </a:ext>
            </a:extLst>
          </p:cNvPr>
          <p:cNvSpPr/>
          <p:nvPr/>
        </p:nvSpPr>
        <p:spPr>
          <a:xfrm>
            <a:off x="621907" y="1313641"/>
            <a:ext cx="5142286" cy="3258359"/>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12F645EF-465D-20AF-28D9-6A62950666AF}"/>
              </a:ext>
            </a:extLst>
          </p:cNvPr>
          <p:cNvSpPr/>
          <p:nvPr/>
        </p:nvSpPr>
        <p:spPr>
          <a:xfrm>
            <a:off x="8110728" y="1140021"/>
            <a:ext cx="5110822" cy="325835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430B8A7E-D6C2-91E5-799D-C97120F53EE7}"/>
              </a:ext>
            </a:extLst>
          </p:cNvPr>
          <p:cNvSpPr/>
          <p:nvPr/>
        </p:nvSpPr>
        <p:spPr>
          <a:xfrm>
            <a:off x="8110728" y="4821912"/>
            <a:ext cx="5172785" cy="3258359"/>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C74D1FA7-B621-34E1-F92A-C1DF5D94A3AC}"/>
              </a:ext>
            </a:extLst>
          </p:cNvPr>
          <p:cNvSpPr/>
          <p:nvPr/>
        </p:nvSpPr>
        <p:spPr>
          <a:xfrm>
            <a:off x="653370" y="4821912"/>
            <a:ext cx="5079359" cy="3258359"/>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sp>
        <p:nvSpPr>
          <p:cNvPr id="3" name="Text 0"/>
          <p:cNvSpPr/>
          <p:nvPr/>
        </p:nvSpPr>
        <p:spPr>
          <a:xfrm>
            <a:off x="795528" y="3767328"/>
            <a:ext cx="13048488" cy="713232"/>
          </a:xfrm>
          <a:prstGeom prst="rect">
            <a:avLst/>
          </a:prstGeom>
          <a:noFill/>
          <a:ln/>
        </p:spPr>
        <p:txBody>
          <a:bodyPr wrap="none" lIns="0" tIns="0" rIns="0" bIns="0" rtlCol="0" anchor="ctr"/>
          <a:lstStyle/>
          <a:p>
            <a:pPr marL="0" indent="0" algn="l">
              <a:lnSpc>
                <a:spcPts val="5580"/>
              </a:lnSpc>
              <a:buNone/>
            </a:pPr>
            <a:endParaRPr lang="en-US" sz="4460" dirty="0"/>
          </a:p>
        </p:txBody>
      </p:sp>
      <p:sp>
        <p:nvSpPr>
          <p:cNvPr id="4" name="Rectangle 3">
            <a:extLst>
              <a:ext uri="{FF2B5EF4-FFF2-40B4-BE49-F238E27FC236}">
                <a16:creationId xmlns:a16="http://schemas.microsoft.com/office/drawing/2014/main" id="{A1A5F60B-D491-62F5-761E-E4A1963FB7D6}"/>
              </a:ext>
            </a:extLst>
          </p:cNvPr>
          <p:cNvSpPr/>
          <p:nvPr/>
        </p:nvSpPr>
        <p:spPr>
          <a:xfrm>
            <a:off x="786384" y="724474"/>
            <a:ext cx="5079359" cy="3390326"/>
          </a:xfrm>
          <a:prstGeom prst="rect">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3A946A2E-C731-6691-BD23-F6CD387E8E1F}"/>
              </a:ext>
            </a:extLst>
          </p:cNvPr>
          <p:cNvSpPr/>
          <p:nvPr/>
        </p:nvSpPr>
        <p:spPr>
          <a:xfrm>
            <a:off x="7675597" y="4364712"/>
            <a:ext cx="5079359" cy="3258359"/>
          </a:xfrm>
          <a:prstGeom prst="rect">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CF91ABBB-6565-A5C5-A8FF-F15BC373C100}"/>
              </a:ext>
            </a:extLst>
          </p:cNvPr>
          <p:cNvSpPr/>
          <p:nvPr/>
        </p:nvSpPr>
        <p:spPr>
          <a:xfrm>
            <a:off x="786383" y="4364712"/>
            <a:ext cx="5079360" cy="3258359"/>
          </a:xfrm>
          <a:prstGeom prst="rect">
            <a:avLst/>
          </a:prstGeom>
          <a:blipFill dpi="0" rotWithShape="1">
            <a:blip r:embed="rId6">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Rectangle 6">
            <a:extLst>
              <a:ext uri="{FF2B5EF4-FFF2-40B4-BE49-F238E27FC236}">
                <a16:creationId xmlns:a16="http://schemas.microsoft.com/office/drawing/2014/main" id="{9D39E28A-DE8D-B464-B97F-5C7C617F601D}"/>
              </a:ext>
            </a:extLst>
          </p:cNvPr>
          <p:cNvSpPr/>
          <p:nvPr/>
        </p:nvSpPr>
        <p:spPr>
          <a:xfrm>
            <a:off x="7675597" y="722376"/>
            <a:ext cx="5079359" cy="3392424"/>
          </a:xfrm>
          <a:prstGeom prst="rect">
            <a:avLst/>
          </a:prstGeom>
          <a:blipFill dpi="0" rotWithShape="1">
            <a:blip r:embed="rId7">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573768" y="0"/>
            <a:ext cx="5065776" cy="8238744"/>
          </a:xfrm>
          <a:prstGeom prst="rect">
            <a:avLst/>
          </a:prstGeom>
        </p:spPr>
      </p:pic>
      <p:pic>
        <p:nvPicPr>
          <p:cNvPr id="4" name="Image 2" descr="preencoded.png"/>
          <p:cNvPicPr>
            <a:picLocks noChangeAspect="1"/>
          </p:cNvPicPr>
          <p:nvPr/>
        </p:nvPicPr>
        <p:blipFill>
          <a:blip r:embed="rId5"/>
          <a:stretch>
            <a:fillRect/>
          </a:stretch>
        </p:blipFill>
        <p:spPr>
          <a:xfrm>
            <a:off x="795528" y="2203704"/>
            <a:ext cx="2660904" cy="1609344"/>
          </a:xfrm>
          <a:prstGeom prst="rect">
            <a:avLst/>
          </a:prstGeom>
        </p:spPr>
      </p:pic>
      <p:pic>
        <p:nvPicPr>
          <p:cNvPr id="5" name="Image 3" descr="preencoded.png"/>
          <p:cNvPicPr>
            <a:picLocks noChangeAspect="1"/>
          </p:cNvPicPr>
          <p:nvPr/>
        </p:nvPicPr>
        <p:blipFill>
          <a:blip r:embed="rId5"/>
          <a:stretch>
            <a:fillRect/>
          </a:stretch>
        </p:blipFill>
        <p:spPr>
          <a:xfrm>
            <a:off x="3584448" y="2203704"/>
            <a:ext cx="2660904" cy="1609344"/>
          </a:xfrm>
          <a:prstGeom prst="rect">
            <a:avLst/>
          </a:prstGeom>
        </p:spPr>
      </p:pic>
      <p:pic>
        <p:nvPicPr>
          <p:cNvPr id="6" name="Image 4" descr="preencoded.png"/>
          <p:cNvPicPr>
            <a:picLocks noChangeAspect="1"/>
          </p:cNvPicPr>
          <p:nvPr/>
        </p:nvPicPr>
        <p:blipFill>
          <a:blip r:embed="rId6"/>
          <a:stretch>
            <a:fillRect/>
          </a:stretch>
        </p:blipFill>
        <p:spPr>
          <a:xfrm>
            <a:off x="795528" y="4325112"/>
            <a:ext cx="4050792" cy="1380744"/>
          </a:xfrm>
          <a:prstGeom prst="rect">
            <a:avLst/>
          </a:prstGeom>
        </p:spPr>
      </p:pic>
      <p:pic>
        <p:nvPicPr>
          <p:cNvPr id="7" name="Image 5" descr="preencoded.png"/>
          <p:cNvPicPr>
            <a:picLocks noChangeAspect="1"/>
          </p:cNvPicPr>
          <p:nvPr/>
        </p:nvPicPr>
        <p:blipFill>
          <a:blip r:embed="rId6"/>
          <a:stretch>
            <a:fillRect/>
          </a:stretch>
        </p:blipFill>
        <p:spPr>
          <a:xfrm>
            <a:off x="795528" y="5824728"/>
            <a:ext cx="4050792" cy="1380744"/>
          </a:xfrm>
          <a:prstGeom prst="rect">
            <a:avLst/>
          </a:prstGeom>
        </p:spPr>
      </p:pic>
      <p:pic>
        <p:nvPicPr>
          <p:cNvPr id="8" name="Image 6" descr="preencoded.png"/>
          <p:cNvPicPr>
            <a:picLocks noChangeAspect="1"/>
          </p:cNvPicPr>
          <p:nvPr/>
        </p:nvPicPr>
        <p:blipFill>
          <a:blip r:embed="rId6"/>
          <a:stretch>
            <a:fillRect/>
          </a:stretch>
        </p:blipFill>
        <p:spPr>
          <a:xfrm>
            <a:off x="4974336" y="4325112"/>
            <a:ext cx="4050792" cy="1380744"/>
          </a:xfrm>
          <a:prstGeom prst="rect">
            <a:avLst/>
          </a:prstGeom>
        </p:spPr>
      </p:pic>
      <p:pic>
        <p:nvPicPr>
          <p:cNvPr id="9" name="Image 7" descr="preencoded.png"/>
          <p:cNvPicPr>
            <a:picLocks noChangeAspect="1"/>
          </p:cNvPicPr>
          <p:nvPr/>
        </p:nvPicPr>
        <p:blipFill>
          <a:blip r:embed="rId5"/>
          <a:stretch>
            <a:fillRect/>
          </a:stretch>
        </p:blipFill>
        <p:spPr>
          <a:xfrm>
            <a:off x="6364224" y="2203704"/>
            <a:ext cx="2660904" cy="1609344"/>
          </a:xfrm>
          <a:prstGeom prst="rect">
            <a:avLst/>
          </a:prstGeom>
        </p:spPr>
      </p:pic>
      <p:pic>
        <p:nvPicPr>
          <p:cNvPr id="10" name="Image 8" descr="preencoded.png"/>
          <p:cNvPicPr>
            <a:picLocks noChangeAspect="1"/>
          </p:cNvPicPr>
          <p:nvPr/>
        </p:nvPicPr>
        <p:blipFill>
          <a:blip r:embed="rId6"/>
          <a:stretch>
            <a:fillRect/>
          </a:stretch>
        </p:blipFill>
        <p:spPr>
          <a:xfrm>
            <a:off x="4974336" y="5824728"/>
            <a:ext cx="4050792" cy="1380744"/>
          </a:xfrm>
          <a:prstGeom prst="rect">
            <a:avLst/>
          </a:prstGeom>
        </p:spPr>
      </p:pic>
      <p:pic>
        <p:nvPicPr>
          <p:cNvPr id="11" name="Image 9" descr="preencoded.png"/>
          <p:cNvPicPr>
            <a:picLocks noChangeAspect="1"/>
          </p:cNvPicPr>
          <p:nvPr/>
        </p:nvPicPr>
        <p:blipFill>
          <a:blip r:embed="rId7"/>
          <a:stretch>
            <a:fillRect/>
          </a:stretch>
        </p:blipFill>
        <p:spPr>
          <a:xfrm>
            <a:off x="786384" y="2404872"/>
            <a:ext cx="2688336" cy="1426464"/>
          </a:xfrm>
          <a:prstGeom prst="rect">
            <a:avLst/>
          </a:prstGeom>
        </p:spPr>
      </p:pic>
      <p:pic>
        <p:nvPicPr>
          <p:cNvPr id="12" name="Image 10" descr="preencoded.png"/>
          <p:cNvPicPr>
            <a:picLocks noChangeAspect="1"/>
          </p:cNvPicPr>
          <p:nvPr/>
        </p:nvPicPr>
        <p:blipFill>
          <a:blip r:embed="rId8"/>
          <a:stretch>
            <a:fillRect/>
          </a:stretch>
        </p:blipFill>
        <p:spPr>
          <a:xfrm>
            <a:off x="3566160" y="2404872"/>
            <a:ext cx="2688336" cy="1426464"/>
          </a:xfrm>
          <a:prstGeom prst="rect">
            <a:avLst/>
          </a:prstGeom>
        </p:spPr>
      </p:pic>
      <p:pic>
        <p:nvPicPr>
          <p:cNvPr id="13" name="Image 11" descr="preencoded.png"/>
          <p:cNvPicPr>
            <a:picLocks noChangeAspect="1"/>
          </p:cNvPicPr>
          <p:nvPr/>
        </p:nvPicPr>
        <p:blipFill>
          <a:blip r:embed="rId9"/>
          <a:stretch>
            <a:fillRect/>
          </a:stretch>
        </p:blipFill>
        <p:spPr>
          <a:xfrm>
            <a:off x="786384" y="4526280"/>
            <a:ext cx="4078224" cy="1188720"/>
          </a:xfrm>
          <a:prstGeom prst="rect">
            <a:avLst/>
          </a:prstGeom>
        </p:spPr>
      </p:pic>
      <p:pic>
        <p:nvPicPr>
          <p:cNvPr id="14" name="Image 12" descr="preencoded.png"/>
          <p:cNvPicPr>
            <a:picLocks noChangeAspect="1"/>
          </p:cNvPicPr>
          <p:nvPr/>
        </p:nvPicPr>
        <p:blipFill>
          <a:blip r:embed="rId9"/>
          <a:stretch>
            <a:fillRect/>
          </a:stretch>
        </p:blipFill>
        <p:spPr>
          <a:xfrm>
            <a:off x="786384" y="6025896"/>
            <a:ext cx="4078224" cy="1188720"/>
          </a:xfrm>
          <a:prstGeom prst="rect">
            <a:avLst/>
          </a:prstGeom>
        </p:spPr>
      </p:pic>
      <p:pic>
        <p:nvPicPr>
          <p:cNvPr id="15" name="Image 13" descr="preencoded.png"/>
          <p:cNvPicPr>
            <a:picLocks noChangeAspect="1"/>
          </p:cNvPicPr>
          <p:nvPr/>
        </p:nvPicPr>
        <p:blipFill>
          <a:blip r:embed="rId10"/>
          <a:stretch>
            <a:fillRect/>
          </a:stretch>
        </p:blipFill>
        <p:spPr>
          <a:xfrm>
            <a:off x="4956048" y="4526280"/>
            <a:ext cx="4078224" cy="1188720"/>
          </a:xfrm>
          <a:prstGeom prst="rect">
            <a:avLst/>
          </a:prstGeom>
        </p:spPr>
      </p:pic>
      <p:pic>
        <p:nvPicPr>
          <p:cNvPr id="16" name="Image 14" descr="preencoded.png"/>
          <p:cNvPicPr>
            <a:picLocks noChangeAspect="1"/>
          </p:cNvPicPr>
          <p:nvPr/>
        </p:nvPicPr>
        <p:blipFill>
          <a:blip r:embed="rId7"/>
          <a:stretch>
            <a:fillRect/>
          </a:stretch>
        </p:blipFill>
        <p:spPr>
          <a:xfrm>
            <a:off x="6345936" y="2404872"/>
            <a:ext cx="2688336" cy="1426464"/>
          </a:xfrm>
          <a:prstGeom prst="rect">
            <a:avLst/>
          </a:prstGeom>
        </p:spPr>
      </p:pic>
      <p:pic>
        <p:nvPicPr>
          <p:cNvPr id="17" name="Image 15" descr="preencoded.png"/>
          <p:cNvPicPr>
            <a:picLocks noChangeAspect="1"/>
          </p:cNvPicPr>
          <p:nvPr/>
        </p:nvPicPr>
        <p:blipFill>
          <a:blip r:embed="rId10"/>
          <a:stretch>
            <a:fillRect/>
          </a:stretch>
        </p:blipFill>
        <p:spPr>
          <a:xfrm>
            <a:off x="4956048" y="6025896"/>
            <a:ext cx="4078224" cy="1188720"/>
          </a:xfrm>
          <a:prstGeom prst="rect">
            <a:avLst/>
          </a:prstGeom>
        </p:spPr>
      </p:pic>
      <p:pic>
        <p:nvPicPr>
          <p:cNvPr id="18" name="Image 16" descr="preencoded.png"/>
          <p:cNvPicPr>
            <a:picLocks noChangeAspect="1"/>
          </p:cNvPicPr>
          <p:nvPr/>
        </p:nvPicPr>
        <p:blipFill>
          <a:blip r:embed="rId11"/>
          <a:stretch>
            <a:fillRect/>
          </a:stretch>
        </p:blipFill>
        <p:spPr>
          <a:xfrm>
            <a:off x="786384" y="2350008"/>
            <a:ext cx="2688336" cy="100584"/>
          </a:xfrm>
          <a:prstGeom prst="rect">
            <a:avLst/>
          </a:prstGeom>
        </p:spPr>
      </p:pic>
      <p:pic>
        <p:nvPicPr>
          <p:cNvPr id="19" name="Image 17" descr="preencoded.png"/>
          <p:cNvPicPr>
            <a:picLocks noChangeAspect="1"/>
          </p:cNvPicPr>
          <p:nvPr/>
        </p:nvPicPr>
        <p:blipFill>
          <a:blip r:embed="rId12"/>
          <a:stretch>
            <a:fillRect/>
          </a:stretch>
        </p:blipFill>
        <p:spPr>
          <a:xfrm>
            <a:off x="3566160" y="2350008"/>
            <a:ext cx="2688336" cy="100584"/>
          </a:xfrm>
          <a:prstGeom prst="rect">
            <a:avLst/>
          </a:prstGeom>
        </p:spPr>
      </p:pic>
      <p:pic>
        <p:nvPicPr>
          <p:cNvPr id="20" name="Image 18" descr="preencoded.png"/>
          <p:cNvPicPr>
            <a:picLocks noChangeAspect="1"/>
          </p:cNvPicPr>
          <p:nvPr/>
        </p:nvPicPr>
        <p:blipFill>
          <a:blip r:embed="rId13"/>
          <a:stretch>
            <a:fillRect/>
          </a:stretch>
        </p:blipFill>
        <p:spPr>
          <a:xfrm>
            <a:off x="786384" y="4471416"/>
            <a:ext cx="4078224" cy="100584"/>
          </a:xfrm>
          <a:prstGeom prst="rect">
            <a:avLst/>
          </a:prstGeom>
        </p:spPr>
      </p:pic>
      <p:pic>
        <p:nvPicPr>
          <p:cNvPr id="21" name="Image 19" descr="preencoded.png"/>
          <p:cNvPicPr>
            <a:picLocks noChangeAspect="1"/>
          </p:cNvPicPr>
          <p:nvPr/>
        </p:nvPicPr>
        <p:blipFill>
          <a:blip r:embed="rId13"/>
          <a:stretch>
            <a:fillRect/>
          </a:stretch>
        </p:blipFill>
        <p:spPr>
          <a:xfrm>
            <a:off x="786384" y="5961888"/>
            <a:ext cx="4078224" cy="100584"/>
          </a:xfrm>
          <a:prstGeom prst="rect">
            <a:avLst/>
          </a:prstGeom>
        </p:spPr>
      </p:pic>
      <p:pic>
        <p:nvPicPr>
          <p:cNvPr id="22" name="Image 20" descr="preencoded.png"/>
          <p:cNvPicPr>
            <a:picLocks noChangeAspect="1"/>
          </p:cNvPicPr>
          <p:nvPr/>
        </p:nvPicPr>
        <p:blipFill>
          <a:blip r:embed="rId14"/>
          <a:stretch>
            <a:fillRect/>
          </a:stretch>
        </p:blipFill>
        <p:spPr>
          <a:xfrm>
            <a:off x="4956048" y="4471416"/>
            <a:ext cx="4078224" cy="100584"/>
          </a:xfrm>
          <a:prstGeom prst="rect">
            <a:avLst/>
          </a:prstGeom>
        </p:spPr>
      </p:pic>
      <p:pic>
        <p:nvPicPr>
          <p:cNvPr id="23" name="Image 21" descr="preencoded.png"/>
          <p:cNvPicPr>
            <a:picLocks noChangeAspect="1"/>
          </p:cNvPicPr>
          <p:nvPr/>
        </p:nvPicPr>
        <p:blipFill>
          <a:blip r:embed="rId11"/>
          <a:stretch>
            <a:fillRect/>
          </a:stretch>
        </p:blipFill>
        <p:spPr>
          <a:xfrm>
            <a:off x="6345936" y="2350008"/>
            <a:ext cx="2688336" cy="100584"/>
          </a:xfrm>
          <a:prstGeom prst="rect">
            <a:avLst/>
          </a:prstGeom>
        </p:spPr>
      </p:pic>
      <p:pic>
        <p:nvPicPr>
          <p:cNvPr id="24" name="Image 22" descr="preencoded.png"/>
          <p:cNvPicPr>
            <a:picLocks noChangeAspect="1"/>
          </p:cNvPicPr>
          <p:nvPr/>
        </p:nvPicPr>
        <p:blipFill>
          <a:blip r:embed="rId14"/>
          <a:stretch>
            <a:fillRect/>
          </a:stretch>
        </p:blipFill>
        <p:spPr>
          <a:xfrm>
            <a:off x="4956048" y="5961888"/>
            <a:ext cx="4078224" cy="100584"/>
          </a:xfrm>
          <a:prstGeom prst="rect">
            <a:avLst/>
          </a:prstGeom>
        </p:spPr>
      </p:pic>
      <p:pic>
        <p:nvPicPr>
          <p:cNvPr id="25" name="Image 23" descr="preencoded.png"/>
          <p:cNvPicPr>
            <a:picLocks noChangeAspect="1"/>
          </p:cNvPicPr>
          <p:nvPr/>
        </p:nvPicPr>
        <p:blipFill>
          <a:blip r:embed="rId15"/>
          <a:stretch>
            <a:fillRect/>
          </a:stretch>
        </p:blipFill>
        <p:spPr>
          <a:xfrm>
            <a:off x="1938528" y="2203704"/>
            <a:ext cx="374904" cy="374904"/>
          </a:xfrm>
          <a:prstGeom prst="rect">
            <a:avLst/>
          </a:prstGeom>
        </p:spPr>
      </p:pic>
      <p:pic>
        <p:nvPicPr>
          <p:cNvPr id="26" name="Image 24" descr="preencoded.png"/>
          <p:cNvPicPr>
            <a:picLocks noChangeAspect="1"/>
          </p:cNvPicPr>
          <p:nvPr/>
        </p:nvPicPr>
        <p:blipFill>
          <a:blip r:embed="rId15"/>
          <a:stretch>
            <a:fillRect/>
          </a:stretch>
        </p:blipFill>
        <p:spPr>
          <a:xfrm>
            <a:off x="2633472" y="4325112"/>
            <a:ext cx="374904" cy="374904"/>
          </a:xfrm>
          <a:prstGeom prst="rect">
            <a:avLst/>
          </a:prstGeom>
        </p:spPr>
      </p:pic>
      <p:pic>
        <p:nvPicPr>
          <p:cNvPr id="27" name="Image 25" descr="preencoded.png"/>
          <p:cNvPicPr>
            <a:picLocks noChangeAspect="1"/>
          </p:cNvPicPr>
          <p:nvPr/>
        </p:nvPicPr>
        <p:blipFill>
          <a:blip r:embed="rId16"/>
          <a:stretch>
            <a:fillRect/>
          </a:stretch>
        </p:blipFill>
        <p:spPr>
          <a:xfrm>
            <a:off x="4718304" y="2203704"/>
            <a:ext cx="374904" cy="374904"/>
          </a:xfrm>
          <a:prstGeom prst="rect">
            <a:avLst/>
          </a:prstGeom>
        </p:spPr>
      </p:pic>
      <p:pic>
        <p:nvPicPr>
          <p:cNvPr id="28" name="Image 26" descr="preencoded.png"/>
          <p:cNvPicPr>
            <a:picLocks noChangeAspect="1"/>
          </p:cNvPicPr>
          <p:nvPr/>
        </p:nvPicPr>
        <p:blipFill>
          <a:blip r:embed="rId15"/>
          <a:stretch>
            <a:fillRect/>
          </a:stretch>
        </p:blipFill>
        <p:spPr>
          <a:xfrm>
            <a:off x="2633472" y="5824728"/>
            <a:ext cx="374904" cy="374904"/>
          </a:xfrm>
          <a:prstGeom prst="rect">
            <a:avLst/>
          </a:prstGeom>
        </p:spPr>
      </p:pic>
      <p:pic>
        <p:nvPicPr>
          <p:cNvPr id="29" name="Image 27" descr="preencoded.png"/>
          <p:cNvPicPr>
            <a:picLocks noChangeAspect="1"/>
          </p:cNvPicPr>
          <p:nvPr/>
        </p:nvPicPr>
        <p:blipFill>
          <a:blip r:embed="rId15"/>
          <a:stretch>
            <a:fillRect/>
          </a:stretch>
        </p:blipFill>
        <p:spPr>
          <a:xfrm>
            <a:off x="7507224" y="2203704"/>
            <a:ext cx="374904" cy="374904"/>
          </a:xfrm>
          <a:prstGeom prst="rect">
            <a:avLst/>
          </a:prstGeom>
        </p:spPr>
      </p:pic>
      <p:pic>
        <p:nvPicPr>
          <p:cNvPr id="30" name="Image 28" descr="preencoded.png"/>
          <p:cNvPicPr>
            <a:picLocks noChangeAspect="1"/>
          </p:cNvPicPr>
          <p:nvPr/>
        </p:nvPicPr>
        <p:blipFill>
          <a:blip r:embed="rId16"/>
          <a:stretch>
            <a:fillRect/>
          </a:stretch>
        </p:blipFill>
        <p:spPr>
          <a:xfrm>
            <a:off x="6803136" y="4325112"/>
            <a:ext cx="374904" cy="374904"/>
          </a:xfrm>
          <a:prstGeom prst="rect">
            <a:avLst/>
          </a:prstGeom>
        </p:spPr>
      </p:pic>
      <p:pic>
        <p:nvPicPr>
          <p:cNvPr id="31" name="Image 29" descr="preencoded.png"/>
          <p:cNvPicPr>
            <a:picLocks noChangeAspect="1"/>
          </p:cNvPicPr>
          <p:nvPr/>
        </p:nvPicPr>
        <p:blipFill>
          <a:blip r:embed="rId16"/>
          <a:stretch>
            <a:fillRect/>
          </a:stretch>
        </p:blipFill>
        <p:spPr>
          <a:xfrm>
            <a:off x="6803136" y="5824728"/>
            <a:ext cx="374904" cy="374904"/>
          </a:xfrm>
          <a:prstGeom prst="rect">
            <a:avLst/>
          </a:prstGeom>
        </p:spPr>
      </p:pic>
      <p:sp>
        <p:nvSpPr>
          <p:cNvPr id="32" name="Text 0"/>
          <p:cNvSpPr/>
          <p:nvPr/>
        </p:nvSpPr>
        <p:spPr>
          <a:xfrm>
            <a:off x="795528" y="1042416"/>
            <a:ext cx="8220456" cy="393192"/>
          </a:xfrm>
          <a:prstGeom prst="rect">
            <a:avLst/>
          </a:prstGeom>
          <a:noFill/>
          <a:ln/>
        </p:spPr>
        <p:txBody>
          <a:bodyPr wrap="none" lIns="0" tIns="0" rIns="0" bIns="0" rtlCol="0" anchor="ctr"/>
          <a:lstStyle/>
          <a:p>
            <a:pPr marL="0" indent="0" algn="l">
              <a:lnSpc>
                <a:spcPts val="3060"/>
              </a:lnSpc>
              <a:buNone/>
            </a:pPr>
            <a:r>
              <a:rPr lang="en-US" sz="2450" dirty="0">
                <a:solidFill>
                  <a:srgbClr val="B0C9E8"/>
                </a:solidFill>
                <a:latin typeface="Calibri"/>
                <a:ea typeface="Calibri"/>
                <a:cs typeface="Calibri"/>
              </a:rPr>
              <a:t>13. Backend Architecture</a:t>
            </a:r>
            <a:endParaRPr lang="en-US" sz="2450" dirty="0">
              <a:latin typeface="Calibri"/>
              <a:ea typeface="Calibri"/>
              <a:cs typeface="Calibri"/>
            </a:endParaRPr>
          </a:p>
        </p:txBody>
      </p:sp>
      <p:sp>
        <p:nvSpPr>
          <p:cNvPr id="33" name="Text 1"/>
          <p:cNvSpPr/>
          <p:nvPr/>
        </p:nvSpPr>
        <p:spPr>
          <a:xfrm>
            <a:off x="795528" y="1572768"/>
            <a:ext cx="8220456" cy="201168"/>
          </a:xfrm>
          <a:prstGeom prst="rect">
            <a:avLst/>
          </a:prstGeom>
          <a:noFill/>
          <a:ln/>
        </p:spPr>
        <p:txBody>
          <a:bodyPr wrap="none" lIns="0" tIns="0" rIns="0" bIns="0" rtlCol="0" anchor="ctr"/>
          <a:lstStyle/>
          <a:p>
            <a:pPr marL="0" indent="0" algn="l">
              <a:lnSpc>
                <a:spcPts val="1530"/>
              </a:lnSpc>
              <a:buNone/>
            </a:pPr>
            <a:r>
              <a:rPr lang="en-US" sz="1220" dirty="0">
                <a:solidFill>
                  <a:srgbClr val="999999"/>
                </a:solidFill>
                <a:latin typeface="Calibri"/>
                <a:ea typeface="Calibri"/>
                <a:cs typeface="Calibri"/>
              </a:rPr>
              <a:t>The backend is a robust API server built with FastAPI, serving as the application's "brain".</a:t>
            </a:r>
            <a:endParaRPr lang="en-US" sz="1220" dirty="0">
              <a:latin typeface="Calibri"/>
              <a:ea typeface="Calibri"/>
              <a:cs typeface="Calibri"/>
            </a:endParaRPr>
          </a:p>
        </p:txBody>
      </p:sp>
      <p:sp>
        <p:nvSpPr>
          <p:cNvPr id="34" name="Text 2"/>
          <p:cNvSpPr/>
          <p:nvPr/>
        </p:nvSpPr>
        <p:spPr>
          <a:xfrm>
            <a:off x="795528" y="1911096"/>
            <a:ext cx="8220456" cy="164592"/>
          </a:xfrm>
          <a:prstGeom prst="rect">
            <a:avLst/>
          </a:prstGeom>
          <a:noFill/>
          <a:ln/>
        </p:spPr>
        <p:txBody>
          <a:bodyPr wrap="none" lIns="0" tIns="0" rIns="0" bIns="0" rtlCol="0" anchor="ctr"/>
          <a:lstStyle/>
          <a:p>
            <a:pPr marL="0" indent="0" algn="l">
              <a:lnSpc>
                <a:spcPts val="1220"/>
              </a:lnSpc>
              <a:buNone/>
            </a:pPr>
            <a:r>
              <a:rPr lang="en-US" sz="980" dirty="0">
                <a:solidFill>
                  <a:srgbClr val="999999"/>
                </a:solidFill>
                <a:latin typeface="思源黑体-思源黑体-Medium" pitchFamily="34" charset="0"/>
                <a:ea typeface="思源黑体-思源黑体-Medium" pitchFamily="34" charset="-122"/>
                <a:cs typeface="思源黑体-思源黑体-Medium" pitchFamily="34" charset="-120"/>
              </a:rPr>
              <a:t>Functionality:</a:t>
            </a:r>
            <a:endParaRPr lang="en-US" sz="980" dirty="0"/>
          </a:p>
        </p:txBody>
      </p:sp>
      <p:sp>
        <p:nvSpPr>
          <p:cNvPr id="35" name="Text 3"/>
          <p:cNvSpPr/>
          <p:nvPr/>
        </p:nvSpPr>
        <p:spPr>
          <a:xfrm>
            <a:off x="941832" y="2624328"/>
            <a:ext cx="2386584"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Model Serving</a:t>
            </a:r>
            <a:endParaRPr lang="en-US" sz="1470" dirty="0">
              <a:latin typeface="Calibri"/>
              <a:ea typeface="Calibri"/>
              <a:cs typeface="Calibri"/>
            </a:endParaRPr>
          </a:p>
        </p:txBody>
      </p:sp>
      <p:sp>
        <p:nvSpPr>
          <p:cNvPr id="36" name="Text 4"/>
          <p:cNvSpPr/>
          <p:nvPr/>
        </p:nvSpPr>
        <p:spPr>
          <a:xfrm>
            <a:off x="2084832" y="2276856"/>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1170" dirty="0"/>
          </a:p>
        </p:txBody>
      </p:sp>
      <p:sp>
        <p:nvSpPr>
          <p:cNvPr id="37" name="Text 5"/>
          <p:cNvSpPr/>
          <p:nvPr/>
        </p:nvSpPr>
        <p:spPr>
          <a:xfrm>
            <a:off x="941832" y="2971800"/>
            <a:ext cx="2386584" cy="7040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Loads three trained models to generate real-time forecasts.</a:t>
            </a:r>
            <a:endParaRPr lang="en-US" sz="1470" dirty="0">
              <a:latin typeface="Calibri"/>
              <a:ea typeface="Calibri"/>
              <a:cs typeface="Calibri"/>
            </a:endParaRPr>
          </a:p>
        </p:txBody>
      </p:sp>
      <p:sp>
        <p:nvSpPr>
          <p:cNvPr id="38" name="Text 6"/>
          <p:cNvSpPr/>
          <p:nvPr/>
        </p:nvSpPr>
        <p:spPr>
          <a:xfrm>
            <a:off x="795528" y="3950208"/>
            <a:ext cx="8220456" cy="237744"/>
          </a:xfrm>
          <a:prstGeom prst="rect">
            <a:avLst/>
          </a:prstGeom>
          <a:noFill/>
          <a:ln/>
        </p:spPr>
        <p:txBody>
          <a:bodyPr wrap="none" lIns="0" tIns="0" rIns="0" bIns="0" rtlCol="0" anchor="ctr"/>
          <a:lstStyle/>
          <a:p>
            <a:pPr marL="0" indent="0" algn="l">
              <a:lnSpc>
                <a:spcPts val="1840"/>
              </a:lnSpc>
              <a:buNone/>
            </a:pPr>
            <a:r>
              <a:rPr lang="en-US" sz="1470" dirty="0">
                <a:solidFill>
                  <a:srgbClr val="B0C9E8"/>
                </a:solidFill>
                <a:latin typeface="Calibri"/>
                <a:ea typeface="Calibri"/>
                <a:cs typeface="Calibri"/>
              </a:rPr>
              <a:t>Key Endpoints:</a:t>
            </a:r>
            <a:endParaRPr lang="en-US" sz="1470" dirty="0">
              <a:latin typeface="Calibri"/>
              <a:ea typeface="Calibri"/>
              <a:cs typeface="Calibri"/>
            </a:endParaRPr>
          </a:p>
        </p:txBody>
      </p:sp>
      <p:sp>
        <p:nvSpPr>
          <p:cNvPr id="39" name="Text 7"/>
          <p:cNvSpPr/>
          <p:nvPr/>
        </p:nvSpPr>
        <p:spPr>
          <a:xfrm>
            <a:off x="3721608" y="2624328"/>
            <a:ext cx="2386584"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Data Processing</a:t>
            </a:r>
            <a:endParaRPr lang="en-US" sz="1470" dirty="0">
              <a:latin typeface="Calibri"/>
              <a:ea typeface="Calibri"/>
              <a:cs typeface="Calibri"/>
            </a:endParaRPr>
          </a:p>
        </p:txBody>
      </p:sp>
      <p:sp>
        <p:nvSpPr>
          <p:cNvPr id="40" name="Text 8"/>
          <p:cNvSpPr/>
          <p:nvPr/>
        </p:nvSpPr>
        <p:spPr>
          <a:xfrm>
            <a:off x="3721608" y="2971800"/>
            <a:ext cx="2386584" cy="7040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Handles complex data filtering and aggregation based on user selections.</a:t>
            </a:r>
            <a:endParaRPr lang="en-US" sz="1470" dirty="0">
              <a:latin typeface="Calibri"/>
              <a:ea typeface="Calibri"/>
              <a:cs typeface="Calibri"/>
            </a:endParaRPr>
          </a:p>
        </p:txBody>
      </p:sp>
      <p:sp>
        <p:nvSpPr>
          <p:cNvPr id="41" name="Text 9"/>
          <p:cNvSpPr/>
          <p:nvPr/>
        </p:nvSpPr>
        <p:spPr>
          <a:xfrm>
            <a:off x="941832" y="4745736"/>
            <a:ext cx="3776472"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/api/filters</a:t>
            </a:r>
            <a:endParaRPr lang="en-US" sz="1470" dirty="0">
              <a:latin typeface="Calibri"/>
              <a:ea typeface="Calibri"/>
              <a:cs typeface="Calibri"/>
            </a:endParaRPr>
          </a:p>
        </p:txBody>
      </p:sp>
      <p:sp>
        <p:nvSpPr>
          <p:cNvPr id="42" name="Text 10"/>
          <p:cNvSpPr/>
          <p:nvPr/>
        </p:nvSpPr>
        <p:spPr>
          <a:xfrm>
            <a:off x="941832" y="5093208"/>
            <a:ext cx="3776472" cy="4754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Provides the list of available regions and services.</a:t>
            </a:r>
            <a:endParaRPr lang="en-US" sz="1470" dirty="0">
              <a:latin typeface="Calibri"/>
              <a:ea typeface="Calibri"/>
              <a:cs typeface="Calibri"/>
            </a:endParaRPr>
          </a:p>
        </p:txBody>
      </p:sp>
      <p:sp>
        <p:nvSpPr>
          <p:cNvPr id="43" name="Text 11"/>
          <p:cNvSpPr/>
          <p:nvPr/>
        </p:nvSpPr>
        <p:spPr>
          <a:xfrm>
            <a:off x="2779776" y="4398264"/>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1170" dirty="0"/>
          </a:p>
        </p:txBody>
      </p:sp>
      <p:sp>
        <p:nvSpPr>
          <p:cNvPr id="44" name="Text 12"/>
          <p:cNvSpPr/>
          <p:nvPr/>
        </p:nvSpPr>
        <p:spPr>
          <a:xfrm>
            <a:off x="4864608" y="2276856"/>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1170" dirty="0"/>
          </a:p>
        </p:txBody>
      </p:sp>
      <p:sp>
        <p:nvSpPr>
          <p:cNvPr id="45" name="Text 13"/>
          <p:cNvSpPr/>
          <p:nvPr/>
        </p:nvSpPr>
        <p:spPr>
          <a:xfrm>
            <a:off x="941832" y="6245352"/>
            <a:ext cx="3776472"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/api/capacity-planning</a:t>
            </a:r>
            <a:endParaRPr lang="en-US" sz="1470" dirty="0">
              <a:latin typeface="Calibri"/>
              <a:ea typeface="Calibri"/>
              <a:cs typeface="Calibri"/>
            </a:endParaRPr>
          </a:p>
        </p:txBody>
      </p:sp>
      <p:sp>
        <p:nvSpPr>
          <p:cNvPr id="46" name="Text 14"/>
          <p:cNvSpPr/>
          <p:nvPr/>
        </p:nvSpPr>
        <p:spPr>
          <a:xfrm>
            <a:off x="2779776" y="5897880"/>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1170" dirty="0"/>
          </a:p>
        </p:txBody>
      </p:sp>
      <p:sp>
        <p:nvSpPr>
          <p:cNvPr id="47" name="Text 15"/>
          <p:cNvSpPr/>
          <p:nvPr/>
        </p:nvSpPr>
        <p:spPr>
          <a:xfrm>
            <a:off x="941832" y="6592824"/>
            <a:ext cx="3776472" cy="4754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Provides a full capacity analysis and recommendation.</a:t>
            </a:r>
            <a:endParaRPr lang="en-US" sz="1470" dirty="0">
              <a:latin typeface="Calibri"/>
              <a:ea typeface="Calibri"/>
              <a:cs typeface="Calibri"/>
            </a:endParaRPr>
          </a:p>
        </p:txBody>
      </p:sp>
      <p:sp>
        <p:nvSpPr>
          <p:cNvPr id="48" name="Text 16"/>
          <p:cNvSpPr/>
          <p:nvPr/>
        </p:nvSpPr>
        <p:spPr>
          <a:xfrm>
            <a:off x="5111496" y="4745736"/>
            <a:ext cx="3776472"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/api/forecast</a:t>
            </a:r>
            <a:endParaRPr lang="en-US" sz="1470" dirty="0">
              <a:latin typeface="Calibri"/>
              <a:ea typeface="Calibri"/>
              <a:cs typeface="Calibri"/>
            </a:endParaRPr>
          </a:p>
        </p:txBody>
      </p:sp>
      <p:sp>
        <p:nvSpPr>
          <p:cNvPr id="49" name="Text 17"/>
          <p:cNvSpPr/>
          <p:nvPr/>
        </p:nvSpPr>
        <p:spPr>
          <a:xfrm>
            <a:off x="6501384" y="2624328"/>
            <a:ext cx="2386584"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Intelligent Endpoints</a:t>
            </a:r>
            <a:endParaRPr lang="en-US" sz="1470" dirty="0">
              <a:latin typeface="Calibri"/>
              <a:ea typeface="Calibri"/>
              <a:cs typeface="Calibri"/>
            </a:endParaRPr>
          </a:p>
        </p:txBody>
      </p:sp>
      <p:sp>
        <p:nvSpPr>
          <p:cNvPr id="50" name="Text 18"/>
          <p:cNvSpPr/>
          <p:nvPr/>
        </p:nvSpPr>
        <p:spPr>
          <a:xfrm>
            <a:off x="6501384" y="2971800"/>
            <a:ext cx="2386584" cy="7040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Provides multiple REST API endpoints to serve data to the frontend.</a:t>
            </a:r>
            <a:endParaRPr lang="en-US" sz="1470" dirty="0">
              <a:latin typeface="Calibri"/>
              <a:ea typeface="Calibri"/>
              <a:cs typeface="Calibri"/>
            </a:endParaRPr>
          </a:p>
        </p:txBody>
      </p:sp>
      <p:sp>
        <p:nvSpPr>
          <p:cNvPr id="51" name="Text 19"/>
          <p:cNvSpPr/>
          <p:nvPr/>
        </p:nvSpPr>
        <p:spPr>
          <a:xfrm>
            <a:off x="5111496" y="5093208"/>
            <a:ext cx="3776472" cy="4754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Generates a forecast using a selected model.</a:t>
            </a:r>
            <a:endParaRPr lang="en-US" sz="1470" dirty="0">
              <a:latin typeface="Calibri"/>
              <a:ea typeface="Calibri"/>
              <a:cs typeface="Calibri"/>
            </a:endParaRPr>
          </a:p>
        </p:txBody>
      </p:sp>
      <p:sp>
        <p:nvSpPr>
          <p:cNvPr id="52" name="Text 20"/>
          <p:cNvSpPr/>
          <p:nvPr/>
        </p:nvSpPr>
        <p:spPr>
          <a:xfrm>
            <a:off x="7644384" y="2276856"/>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1170" dirty="0"/>
          </a:p>
        </p:txBody>
      </p:sp>
      <p:sp>
        <p:nvSpPr>
          <p:cNvPr id="53" name="Text 21"/>
          <p:cNvSpPr/>
          <p:nvPr/>
        </p:nvSpPr>
        <p:spPr>
          <a:xfrm>
            <a:off x="5111496" y="6245352"/>
            <a:ext cx="3776472" cy="237744"/>
          </a:xfrm>
          <a:prstGeom prst="rect">
            <a:avLst/>
          </a:prstGeom>
          <a:noFill/>
          <a:ln/>
        </p:spPr>
        <p:txBody>
          <a:bodyPr wrap="none" lIns="0" tIns="0" rIns="0" bIns="0" rtlCol="0" anchor="ctr"/>
          <a:lstStyle/>
          <a:p>
            <a:pPr marL="0" indent="0" algn="l">
              <a:lnSpc>
                <a:spcPts val="1840"/>
              </a:lnSpc>
              <a:buNone/>
            </a:pPr>
            <a:r>
              <a:rPr lang="en-US" sz="1470" dirty="0">
                <a:solidFill>
                  <a:srgbClr val="999999"/>
                </a:solidFill>
                <a:latin typeface="Calibri"/>
                <a:ea typeface="Calibri"/>
                <a:cs typeface="Calibri"/>
              </a:rPr>
              <a:t>/api/monitoring</a:t>
            </a:r>
            <a:endParaRPr lang="en-US" sz="1470" dirty="0">
              <a:latin typeface="Calibri"/>
              <a:ea typeface="Calibri"/>
              <a:cs typeface="Calibri"/>
            </a:endParaRPr>
          </a:p>
        </p:txBody>
      </p:sp>
      <p:sp>
        <p:nvSpPr>
          <p:cNvPr id="54" name="Text 22"/>
          <p:cNvSpPr/>
          <p:nvPr/>
        </p:nvSpPr>
        <p:spPr>
          <a:xfrm>
            <a:off x="6949440" y="4398264"/>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1170" dirty="0"/>
          </a:p>
        </p:txBody>
      </p:sp>
      <p:sp>
        <p:nvSpPr>
          <p:cNvPr id="55" name="Text 23"/>
          <p:cNvSpPr/>
          <p:nvPr/>
        </p:nvSpPr>
        <p:spPr>
          <a:xfrm>
            <a:off x="5111496" y="6592824"/>
            <a:ext cx="3776472" cy="475488"/>
          </a:xfrm>
          <a:prstGeom prst="rect">
            <a:avLst/>
          </a:prstGeom>
          <a:noFill/>
          <a:ln/>
        </p:spPr>
        <p:txBody>
          <a:bodyPr wrap="square" lIns="0" tIns="0" rIns="0" bIns="0" rtlCol="0" anchor="ctr"/>
          <a:lstStyle/>
          <a:p>
            <a:pPr marL="0" indent="0" algn="l">
              <a:lnSpc>
                <a:spcPts val="1840"/>
              </a:lnSpc>
              <a:buNone/>
            </a:pPr>
            <a:r>
              <a:rPr lang="en-US" sz="1470" dirty="0">
                <a:solidFill>
                  <a:srgbClr val="999999"/>
                </a:solidFill>
                <a:latin typeface="Calibri"/>
                <a:ea typeface="Calibri"/>
                <a:cs typeface="Calibri"/>
              </a:rPr>
              <a:t> Returns the health status of the best model.</a:t>
            </a:r>
            <a:endParaRPr lang="en-US" sz="1470" dirty="0">
              <a:latin typeface="Calibri"/>
              <a:ea typeface="Calibri"/>
              <a:cs typeface="Calibri"/>
            </a:endParaRPr>
          </a:p>
        </p:txBody>
      </p:sp>
      <p:sp>
        <p:nvSpPr>
          <p:cNvPr id="56" name="Text 24"/>
          <p:cNvSpPr/>
          <p:nvPr/>
        </p:nvSpPr>
        <p:spPr>
          <a:xfrm>
            <a:off x="6949440" y="5897880"/>
            <a:ext cx="91440" cy="228600"/>
          </a:xfrm>
          <a:prstGeom prst="rect">
            <a:avLst/>
          </a:prstGeom>
          <a:noFill/>
          <a:ln/>
        </p:spPr>
        <p:txBody>
          <a:bodyPr wrap="none" lIns="0" tIns="0" rIns="0" bIns="0" rtlCol="0" anchor="ctr"/>
          <a:lstStyle/>
          <a:p>
            <a:pPr marL="0" indent="0" algn="l">
              <a:lnSpc>
                <a:spcPts val="1410"/>
              </a:lnSpc>
              <a:buNone/>
            </a:pPr>
            <a:r>
              <a:rPr lang="en-US" sz="1170" dirty="0">
                <a:solidFill>
                  <a:srgbClr val="121212"/>
                </a:solidFill>
                <a:latin typeface="思源黑体-思源黑体-Medium" pitchFamily="34" charset="0"/>
                <a:ea typeface="思源黑体-思源黑体-Medium" pitchFamily="34" charset="-122"/>
                <a:cs typeface="思源黑体-思源黑体-Medium" pitchFamily="34" charset="-120"/>
              </a:rPr>
              <a:t>4</a:t>
            </a:r>
            <a:endParaRPr lang="en-US" sz="117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graphicFrame>
        <p:nvGraphicFramePr>
          <p:cNvPr id="18" name="Table 0"/>
          <p:cNvGraphicFramePr>
            <a:graphicFrameLocks noGrp="1"/>
          </p:cNvGraphicFramePr>
          <p:nvPr>
            <p:extLst>
              <p:ext uri="{D42A27DB-BD31-4B8C-83A1-F6EECF244321}">
                <p14:modId xmlns:p14="http://schemas.microsoft.com/office/powerpoint/2010/main" val="1579011935"/>
              </p:ext>
            </p:extLst>
          </p:nvPr>
        </p:nvGraphicFramePr>
        <p:xfrm>
          <a:off x="795528" y="1837944"/>
          <a:ext cx="8065008" cy="5532120"/>
        </p:xfrm>
        <a:graphic>
          <a:graphicData uri="http://schemas.openxmlformats.org/drawingml/2006/table">
            <a:tbl>
              <a:tblPr/>
              <a:tblGrid>
                <a:gridCol w="2688336">
                  <a:extLst>
                    <a:ext uri="{9D8B030D-6E8A-4147-A177-3AD203B41FA5}">
                      <a16:colId xmlns:a16="http://schemas.microsoft.com/office/drawing/2014/main" val="20000"/>
                    </a:ext>
                  </a:extLst>
                </a:gridCol>
                <a:gridCol w="2688336">
                  <a:extLst>
                    <a:ext uri="{9D8B030D-6E8A-4147-A177-3AD203B41FA5}">
                      <a16:colId xmlns:a16="http://schemas.microsoft.com/office/drawing/2014/main" val="20001"/>
                    </a:ext>
                  </a:extLst>
                </a:gridCol>
                <a:gridCol w="2688336">
                  <a:extLst>
                    <a:ext uri="{9D8B030D-6E8A-4147-A177-3AD203B41FA5}">
                      <a16:colId xmlns:a16="http://schemas.microsoft.com/office/drawing/2014/main" val="20002"/>
                    </a:ext>
                  </a:extLst>
                </a:gridCol>
              </a:tblGrid>
              <a:tr h="886968">
                <a:tc>
                  <a:txBody>
                    <a:bodyPr/>
                    <a:lstStyle/>
                    <a:p>
                      <a:pPr marL="0" indent="0" algn="l">
                        <a:lnSpc>
                          <a:spcPts val="2230"/>
                        </a:lnSpc>
                        <a:buNone/>
                      </a:pPr>
                      <a:r>
                        <a:rPr lang="en-US" sz="1780" dirty="0">
                          <a:solidFill>
                            <a:srgbClr val="0D1B2B"/>
                          </a:solidFill>
                          <a:latin typeface="思源黑体-思源黑体-Medium" pitchFamily="34" charset="0"/>
                          <a:ea typeface="思源黑体-思源黑体-Medium" pitchFamily="34" charset="-122"/>
                          <a:cs typeface="思源黑体-思源黑体-Medium" pitchFamily="34" charset="-120"/>
                        </a:rPr>
                        <a:t>Challenge</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356EB5"/>
                    </a:solidFill>
                  </a:tcPr>
                </a:tc>
                <a:tc>
                  <a:txBody>
                    <a:bodyPr/>
                    <a:lstStyle/>
                    <a:p>
                      <a:pPr marL="0" indent="0" algn="l">
                        <a:lnSpc>
                          <a:spcPts val="2230"/>
                        </a:lnSpc>
                        <a:buNone/>
                      </a:pPr>
                      <a:r>
                        <a:rPr lang="en-US" sz="1780" dirty="0">
                          <a:solidFill>
                            <a:srgbClr val="0D1B2B"/>
                          </a:solidFill>
                          <a:latin typeface="思源黑体-思源黑体-Medium" pitchFamily="34" charset="0"/>
                          <a:ea typeface="思源黑体-思源黑体-Medium" pitchFamily="34" charset="-122"/>
                          <a:cs typeface="思源黑体-思源黑体-Medium" pitchFamily="34" charset="-120"/>
                        </a:rPr>
                        <a:t>Solution Implemented</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356EB5"/>
                    </a:solidFill>
                  </a:tcPr>
                </a:tc>
                <a:tc>
                  <a:txBody>
                    <a:bodyPr/>
                    <a:lstStyle/>
                    <a:p>
                      <a:pPr marL="0" indent="0" algn="l">
                        <a:lnSpc>
                          <a:spcPts val="2230"/>
                        </a:lnSpc>
                        <a:buNone/>
                      </a:pPr>
                      <a:r>
                        <a:rPr lang="en-US" sz="1780" dirty="0">
                          <a:solidFill>
                            <a:srgbClr val="0D1B2B"/>
                          </a:solidFill>
                          <a:latin typeface="思源黑体-思源黑体-Medium" pitchFamily="34" charset="0"/>
                          <a:ea typeface="思源黑体-思源黑体-Medium" pitchFamily="34" charset="-122"/>
                          <a:cs typeface="思源黑体-思源黑体-Medium" pitchFamily="34" charset="-120"/>
                        </a:rPr>
                        <a:t>Learning</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356EB5"/>
                    </a:solidFill>
                  </a:tcPr>
                </a:tc>
                <a:extLst>
                  <a:ext uri="{0D108BD9-81ED-4DB2-BD59-A6C34878D82A}">
                    <a16:rowId xmlns:a16="http://schemas.microsoft.com/office/drawing/2014/main" val="10000"/>
                  </a:ext>
                </a:extLst>
              </a:tr>
              <a:tr h="1737360">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Small Dataset</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Rigorous Feature Engineering (Lags, Rolling Means)</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Data quality and feature creativity are more important than quantity in time series.</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extLst>
                  <a:ext uri="{0D108BD9-81ED-4DB2-BD59-A6C34878D82A}">
                    <a16:rowId xmlns:a16="http://schemas.microsoft.com/office/drawing/2014/main" val="10001"/>
                  </a:ext>
                </a:extLst>
              </a:tr>
              <a:tr h="1453896">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Non-Stationary Data</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Employed LSTM and Rolling-Origin Backtesting</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Deep Learning excels at handling complex, non-linear patterns.</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extLst>
                  <a:ext uri="{0D108BD9-81ED-4DB2-BD59-A6C34878D82A}">
                    <a16:rowId xmlns:a16="http://schemas.microsoft.com/office/drawing/2014/main" val="10002"/>
                  </a:ext>
                </a:extLst>
              </a:tr>
              <a:tr h="1453896">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Business Translation</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Developed the Capacity Planning Engine</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tc>
                  <a:txBody>
                    <a:bodyPr/>
                    <a:lstStyle/>
                    <a:p>
                      <a:pPr marL="0" indent="0" algn="l">
                        <a:lnSpc>
                          <a:spcPts val="2230"/>
                        </a:lnSpc>
                        <a:buNone/>
                      </a:pPr>
                      <a:r>
                        <a:rPr lang="en-US" sz="1780" dirty="0">
                          <a:solidFill>
                            <a:srgbClr val="000000"/>
                          </a:solidFill>
                          <a:latin typeface="思源黑体-思源黑体-Medium" pitchFamily="34" charset="0"/>
                          <a:ea typeface="思源黑体-思源黑体-Medium" pitchFamily="34" charset="-122"/>
                          <a:cs typeface="思源黑体-思源黑体-Medium" pitchFamily="34" charset="-120"/>
                        </a:rPr>
                        <a:t>AI must speak the language of business to drive adoption.</a:t>
                      </a:r>
                      <a:endParaRPr lang="en-US" sz="1200" dirty="0"/>
                    </a:p>
                  </a:txBody>
                  <a:tcPr marL="226060" marR="226060" marT="135890" marB="135890">
                    <a:lnL w="3810" cap="flat" cmpd="sng" algn="ctr">
                      <a:solidFill>
                        <a:srgbClr val="D9D9D9"/>
                      </a:solidFill>
                      <a:prstDash val="solid"/>
                      <a:round/>
                      <a:headEnd type="none" w="med" len="med"/>
                      <a:tailEnd type="none" w="med" len="med"/>
                    </a:lnL>
                    <a:lnR w="3810" cap="flat" cmpd="sng" algn="ctr">
                      <a:solidFill>
                        <a:srgbClr val="D9D9D9"/>
                      </a:solidFill>
                      <a:prstDash val="solid"/>
                      <a:round/>
                      <a:headEnd type="none" w="med" len="med"/>
                      <a:tailEnd type="none" w="med" len="med"/>
                    </a:lnR>
                    <a:lnT w="3810" cap="flat" cmpd="sng" algn="ctr">
                      <a:solidFill>
                        <a:srgbClr val="D9D9D9"/>
                      </a:solidFill>
                      <a:prstDash val="solid"/>
                      <a:round/>
                      <a:headEnd type="none" w="med" len="med"/>
                      <a:tailEnd type="none" w="med" len="med"/>
                    </a:lnT>
                    <a:lnB w="3810" cap="flat" cmpd="sng" algn="ctr">
                      <a:solidFill>
                        <a:srgbClr val="D9D9D9"/>
                      </a:solidFill>
                      <a:prstDash val="solid"/>
                      <a:round/>
                      <a:headEnd type="none" w="med" len="med"/>
                      <a:tailEnd type="none" w="med" len="med"/>
                    </a:lnB>
                    <a:solidFill>
                      <a:srgbClr val="F5C2B8"/>
                    </a:solidFill>
                  </a:tcPr>
                </a:tc>
                <a:extLst>
                  <a:ext uri="{0D108BD9-81ED-4DB2-BD59-A6C34878D82A}">
                    <a16:rowId xmlns:a16="http://schemas.microsoft.com/office/drawing/2014/main" val="10003"/>
                  </a:ext>
                </a:extLst>
              </a:tr>
            </a:tbl>
          </a:graphicData>
        </a:graphic>
      </p:graphicFrame>
      <p:sp>
        <p:nvSpPr>
          <p:cNvPr id="5" name="Text 0"/>
          <p:cNvSpPr/>
          <p:nvPr/>
        </p:nvSpPr>
        <p:spPr>
          <a:xfrm>
            <a:off x="795528" y="868680"/>
            <a:ext cx="8074152" cy="713232"/>
          </a:xfrm>
          <a:prstGeom prst="rect">
            <a:avLst/>
          </a:prstGeom>
          <a:noFill/>
          <a:ln/>
        </p:spPr>
        <p:txBody>
          <a:bodyPr wrap="none" lIns="0" tIns="0" rIns="0" bIns="0" rtlCol="0" anchor="ctr"/>
          <a:lstStyle/>
          <a:p>
            <a:pPr marL="0" indent="0" algn="l">
              <a:lnSpc>
                <a:spcPts val="5580"/>
              </a:lnSpc>
              <a:buNone/>
            </a:pPr>
            <a:r>
              <a:rPr lang="en-US" sz="4460" dirty="0">
                <a:solidFill>
                  <a:srgbClr val="B0C9E8"/>
                </a:solidFill>
                <a:latin typeface="思源黑体-思源黑体-Medium" pitchFamily="34" charset="0"/>
                <a:ea typeface="思源黑体-思源黑体-Medium" pitchFamily="34" charset="-122"/>
                <a:cs typeface="思源黑体-思源黑体-Medium" pitchFamily="34" charset="-120"/>
              </a:rPr>
              <a:t> 14 Challenges and Learning</a:t>
            </a:r>
            <a:endParaRPr lang="en-US" sz="446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9409176" y="0"/>
            <a:ext cx="5230368" cy="8238744"/>
          </a:xfrm>
          <a:prstGeom prst="rect">
            <a:avLst/>
          </a:prstGeom>
        </p:spPr>
      </p:pic>
      <p:pic>
        <p:nvPicPr>
          <p:cNvPr id="4" name="Image 2" descr="preencoded.png"/>
          <p:cNvPicPr>
            <a:picLocks noChangeAspect="1"/>
          </p:cNvPicPr>
          <p:nvPr/>
        </p:nvPicPr>
        <p:blipFill>
          <a:blip r:embed="rId5"/>
          <a:stretch>
            <a:fillRect/>
          </a:stretch>
        </p:blipFill>
        <p:spPr>
          <a:xfrm>
            <a:off x="795528" y="3063240"/>
            <a:ext cx="3922776" cy="1289304"/>
          </a:xfrm>
          <a:prstGeom prst="rect">
            <a:avLst/>
          </a:prstGeom>
        </p:spPr>
      </p:pic>
      <p:pic>
        <p:nvPicPr>
          <p:cNvPr id="5" name="Image 3" descr="preencoded.png"/>
          <p:cNvPicPr>
            <a:picLocks noChangeAspect="1"/>
          </p:cNvPicPr>
          <p:nvPr/>
        </p:nvPicPr>
        <p:blipFill>
          <a:blip r:embed="rId6"/>
          <a:stretch>
            <a:fillRect/>
          </a:stretch>
        </p:blipFill>
        <p:spPr>
          <a:xfrm>
            <a:off x="795528" y="4572000"/>
            <a:ext cx="3922776" cy="1572768"/>
          </a:xfrm>
          <a:prstGeom prst="rect">
            <a:avLst/>
          </a:prstGeom>
        </p:spPr>
      </p:pic>
      <p:pic>
        <p:nvPicPr>
          <p:cNvPr id="6" name="Image 4" descr="preencoded.png"/>
          <p:cNvPicPr>
            <a:picLocks noChangeAspect="1"/>
          </p:cNvPicPr>
          <p:nvPr/>
        </p:nvPicPr>
        <p:blipFill>
          <a:blip r:embed="rId5"/>
          <a:stretch>
            <a:fillRect/>
          </a:stretch>
        </p:blipFill>
        <p:spPr>
          <a:xfrm>
            <a:off x="4946904" y="3063240"/>
            <a:ext cx="3922776" cy="1289304"/>
          </a:xfrm>
          <a:prstGeom prst="rect">
            <a:avLst/>
          </a:prstGeom>
        </p:spPr>
      </p:pic>
      <p:pic>
        <p:nvPicPr>
          <p:cNvPr id="7" name="Image 5" descr="preencoded.png"/>
          <p:cNvPicPr>
            <a:picLocks noChangeAspect="1"/>
          </p:cNvPicPr>
          <p:nvPr/>
        </p:nvPicPr>
        <p:blipFill>
          <a:blip r:embed="rId6"/>
          <a:stretch>
            <a:fillRect/>
          </a:stretch>
        </p:blipFill>
        <p:spPr>
          <a:xfrm>
            <a:off x="4946904" y="4572000"/>
            <a:ext cx="3922776" cy="1572768"/>
          </a:xfrm>
          <a:prstGeom prst="rect">
            <a:avLst/>
          </a:prstGeom>
        </p:spPr>
      </p:pic>
      <p:pic>
        <p:nvPicPr>
          <p:cNvPr id="8" name="Image 6" descr="preencoded.png"/>
          <p:cNvPicPr>
            <a:picLocks noChangeAspect="1"/>
          </p:cNvPicPr>
          <p:nvPr/>
        </p:nvPicPr>
        <p:blipFill>
          <a:blip r:embed="rId7"/>
          <a:stretch>
            <a:fillRect/>
          </a:stretch>
        </p:blipFill>
        <p:spPr>
          <a:xfrm>
            <a:off x="1536192" y="3145536"/>
            <a:ext cx="3191256" cy="1289304"/>
          </a:xfrm>
          <a:prstGeom prst="rect">
            <a:avLst/>
          </a:prstGeom>
        </p:spPr>
      </p:pic>
      <p:pic>
        <p:nvPicPr>
          <p:cNvPr id="9" name="Image 7" descr="preencoded.png"/>
          <p:cNvPicPr>
            <a:picLocks noChangeAspect="1"/>
          </p:cNvPicPr>
          <p:nvPr/>
        </p:nvPicPr>
        <p:blipFill>
          <a:blip r:embed="rId8"/>
          <a:stretch>
            <a:fillRect/>
          </a:stretch>
        </p:blipFill>
        <p:spPr>
          <a:xfrm>
            <a:off x="1536192" y="4654296"/>
            <a:ext cx="3191256" cy="1572768"/>
          </a:xfrm>
          <a:prstGeom prst="rect">
            <a:avLst/>
          </a:prstGeom>
        </p:spPr>
      </p:pic>
      <p:pic>
        <p:nvPicPr>
          <p:cNvPr id="10" name="Image 8" descr="preencoded.png"/>
          <p:cNvPicPr>
            <a:picLocks noChangeAspect="1"/>
          </p:cNvPicPr>
          <p:nvPr/>
        </p:nvPicPr>
        <p:blipFill>
          <a:blip r:embed="rId7"/>
          <a:stretch>
            <a:fillRect/>
          </a:stretch>
        </p:blipFill>
        <p:spPr>
          <a:xfrm>
            <a:off x="5678424" y="3145536"/>
            <a:ext cx="3191256" cy="1289304"/>
          </a:xfrm>
          <a:prstGeom prst="rect">
            <a:avLst/>
          </a:prstGeom>
        </p:spPr>
      </p:pic>
      <p:pic>
        <p:nvPicPr>
          <p:cNvPr id="11" name="Image 9" descr="preencoded.png"/>
          <p:cNvPicPr>
            <a:picLocks noChangeAspect="1"/>
          </p:cNvPicPr>
          <p:nvPr/>
        </p:nvPicPr>
        <p:blipFill>
          <a:blip r:embed="rId8"/>
          <a:stretch>
            <a:fillRect/>
          </a:stretch>
        </p:blipFill>
        <p:spPr>
          <a:xfrm>
            <a:off x="5678424" y="4654296"/>
            <a:ext cx="3191256" cy="1572768"/>
          </a:xfrm>
          <a:prstGeom prst="rect">
            <a:avLst/>
          </a:prstGeom>
        </p:spPr>
      </p:pic>
      <p:pic>
        <p:nvPicPr>
          <p:cNvPr id="12" name="Image 10" descr="preencoded.png"/>
          <p:cNvPicPr>
            <a:picLocks noChangeAspect="1"/>
          </p:cNvPicPr>
          <p:nvPr/>
        </p:nvPicPr>
        <p:blipFill>
          <a:blip r:embed="rId9"/>
          <a:stretch>
            <a:fillRect/>
          </a:stretch>
        </p:blipFill>
        <p:spPr>
          <a:xfrm>
            <a:off x="795528" y="3063240"/>
            <a:ext cx="512064" cy="512064"/>
          </a:xfrm>
          <a:prstGeom prst="rect">
            <a:avLst/>
          </a:prstGeom>
        </p:spPr>
      </p:pic>
      <p:pic>
        <p:nvPicPr>
          <p:cNvPr id="13" name="Image 11" descr="preencoded.png"/>
          <p:cNvPicPr>
            <a:picLocks noChangeAspect="1"/>
          </p:cNvPicPr>
          <p:nvPr/>
        </p:nvPicPr>
        <p:blipFill>
          <a:blip r:embed="rId9"/>
          <a:stretch>
            <a:fillRect/>
          </a:stretch>
        </p:blipFill>
        <p:spPr>
          <a:xfrm>
            <a:off x="795528" y="4814047"/>
            <a:ext cx="512064" cy="512064"/>
          </a:xfrm>
          <a:prstGeom prst="rect">
            <a:avLst/>
          </a:prstGeom>
        </p:spPr>
      </p:pic>
      <p:pic>
        <p:nvPicPr>
          <p:cNvPr id="14" name="Image 12" descr="preencoded.png"/>
          <p:cNvPicPr>
            <a:picLocks noChangeAspect="1"/>
          </p:cNvPicPr>
          <p:nvPr/>
        </p:nvPicPr>
        <p:blipFill>
          <a:blip r:embed="rId10"/>
          <a:stretch>
            <a:fillRect/>
          </a:stretch>
        </p:blipFill>
        <p:spPr>
          <a:xfrm>
            <a:off x="4946904" y="3063240"/>
            <a:ext cx="512064" cy="512064"/>
          </a:xfrm>
          <a:prstGeom prst="rect">
            <a:avLst/>
          </a:prstGeom>
        </p:spPr>
      </p:pic>
      <p:pic>
        <p:nvPicPr>
          <p:cNvPr id="15" name="Image 13" descr="preencoded.png"/>
          <p:cNvPicPr>
            <a:picLocks noChangeAspect="1"/>
          </p:cNvPicPr>
          <p:nvPr/>
        </p:nvPicPr>
        <p:blipFill>
          <a:blip r:embed="rId10"/>
          <a:stretch>
            <a:fillRect/>
          </a:stretch>
        </p:blipFill>
        <p:spPr>
          <a:xfrm>
            <a:off x="4946904" y="4746812"/>
            <a:ext cx="512064" cy="512064"/>
          </a:xfrm>
          <a:prstGeom prst="rect">
            <a:avLst/>
          </a:prstGeom>
        </p:spPr>
      </p:pic>
      <p:sp>
        <p:nvSpPr>
          <p:cNvPr id="16" name="Text 0"/>
          <p:cNvSpPr/>
          <p:nvPr/>
        </p:nvSpPr>
        <p:spPr>
          <a:xfrm>
            <a:off x="903104" y="1350085"/>
            <a:ext cx="8074152" cy="713232"/>
          </a:xfrm>
          <a:prstGeom prst="rect">
            <a:avLst/>
          </a:prstGeom>
          <a:noFill/>
          <a:ln/>
        </p:spPr>
        <p:txBody>
          <a:bodyPr wrap="none" lIns="0" tIns="0" rIns="0" bIns="0" rtlCol="0" anchor="ctr"/>
          <a:lstStyle/>
          <a:p>
            <a:pPr marL="0" indent="0" algn="l">
              <a:lnSpc>
                <a:spcPts val="5580"/>
              </a:lnSpc>
              <a:buNone/>
            </a:pPr>
            <a:r>
              <a:rPr lang="en-US" sz="4460" dirty="0">
                <a:solidFill>
                  <a:srgbClr val="B0C9E8"/>
                </a:solidFill>
                <a:latin typeface="思源黑体-思源黑体-Medium" pitchFamily="34" charset="0"/>
                <a:ea typeface="思源黑体-思源黑体-Medium" pitchFamily="34" charset="-122"/>
                <a:cs typeface="思源黑体-思源黑体-Medium" pitchFamily="34" charset="-120"/>
              </a:rPr>
              <a:t>Future Enhancement</a:t>
            </a:r>
            <a:endParaRPr lang="en-US" sz="4460" dirty="0"/>
          </a:p>
        </p:txBody>
      </p:sp>
      <p:sp>
        <p:nvSpPr>
          <p:cNvPr id="17" name="Text 1"/>
          <p:cNvSpPr/>
          <p:nvPr/>
        </p:nvSpPr>
        <p:spPr>
          <a:xfrm>
            <a:off x="960120" y="3072384"/>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2670" dirty="0"/>
          </a:p>
        </p:txBody>
      </p:sp>
      <p:sp>
        <p:nvSpPr>
          <p:cNvPr id="18" name="Text 2"/>
          <p:cNvSpPr/>
          <p:nvPr/>
        </p:nvSpPr>
        <p:spPr>
          <a:xfrm>
            <a:off x="1536192" y="3145536"/>
            <a:ext cx="3191256" cy="356616"/>
          </a:xfrm>
          <a:prstGeom prst="rect">
            <a:avLst/>
          </a:prstGeom>
          <a:noFill/>
          <a:ln/>
        </p:spPr>
        <p:txBody>
          <a:bodyPr wrap="none" lIns="0" tIns="0" rIns="0" bIns="0" rtlCol="0" anchor="ctr"/>
          <a:lstStyle/>
          <a:p>
            <a:pPr marL="0" indent="0" algn="l">
              <a:lnSpc>
                <a:spcPts val="2790"/>
              </a:lnSpc>
              <a:buNone/>
            </a:pPr>
            <a:r>
              <a:rPr lang="en-US" sz="2800" b="1" dirty="0">
                <a:solidFill>
                  <a:schemeClr val="bg1"/>
                </a:solidFill>
                <a:latin typeface="思源黑体-思源黑体-Medium"/>
                <a:ea typeface="思源黑体-思源黑体-Medium" pitchFamily="34" charset="-122"/>
                <a:cs typeface="思源黑体-思源黑体-Medium" pitchFamily="34" charset="-120"/>
              </a:rPr>
              <a:t>Cost Integration</a:t>
            </a:r>
            <a:endParaRPr lang="en-US" sz="2800" b="1">
              <a:solidFill>
                <a:schemeClr val="bg1"/>
              </a:solidFill>
              <a:latin typeface="思源黑体-思源黑体-Medium"/>
              <a:ea typeface="Calibri"/>
              <a:cs typeface="Calibri"/>
            </a:endParaRPr>
          </a:p>
        </p:txBody>
      </p:sp>
      <p:sp>
        <p:nvSpPr>
          <p:cNvPr id="19" name="Text 3"/>
          <p:cNvSpPr/>
          <p:nvPr/>
        </p:nvSpPr>
        <p:spPr>
          <a:xfrm>
            <a:off x="1536192" y="3703320"/>
            <a:ext cx="3191256" cy="566928"/>
          </a:xfrm>
          <a:prstGeom prst="rect">
            <a:avLst/>
          </a:prstGeom>
          <a:noFill/>
          <a:ln/>
        </p:spPr>
        <p:txBody>
          <a:bodyPr wrap="square" lIns="0" tIns="0" rIns="0" bIns="0" rtlCol="0" anchor="ctr"/>
          <a:lstStyle/>
          <a:p>
            <a:pPr marL="0" indent="0" algn="l">
              <a:lnSpc>
                <a:spcPts val="2230"/>
              </a:lnSpc>
              <a:buNone/>
            </a:pPr>
            <a:r>
              <a:rPr lang="en-US" sz="2400" dirty="0">
                <a:solidFill>
                  <a:srgbClr val="999999"/>
                </a:solidFill>
                <a:latin typeface="思源黑体-思源黑体-Medium"/>
                <a:ea typeface="思源黑体-思源黑体-Medium" pitchFamily="34" charset="-122"/>
                <a:cs typeface="思源黑体-思源黑体-Medium" pitchFamily="34" charset="-120"/>
              </a:rPr>
              <a:t>Implement a Cost Model for recommendations.</a:t>
            </a:r>
            <a:endParaRPr lang="en-US" sz="2400">
              <a:latin typeface="思源黑体-思源黑体-Medium"/>
              <a:ea typeface="Calibri"/>
              <a:cs typeface="Calibri"/>
            </a:endParaRPr>
          </a:p>
        </p:txBody>
      </p:sp>
      <p:sp>
        <p:nvSpPr>
          <p:cNvPr id="20" name="Text 4"/>
          <p:cNvSpPr/>
          <p:nvPr/>
        </p:nvSpPr>
        <p:spPr>
          <a:xfrm>
            <a:off x="960120" y="4836638"/>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2670" dirty="0"/>
          </a:p>
        </p:txBody>
      </p:sp>
      <p:sp>
        <p:nvSpPr>
          <p:cNvPr id="21" name="Text 5"/>
          <p:cNvSpPr/>
          <p:nvPr/>
        </p:nvSpPr>
        <p:spPr>
          <a:xfrm>
            <a:off x="1522745" y="4896343"/>
            <a:ext cx="3191256" cy="356616"/>
          </a:xfrm>
          <a:prstGeom prst="rect">
            <a:avLst/>
          </a:prstGeom>
          <a:noFill/>
          <a:ln/>
        </p:spPr>
        <p:txBody>
          <a:bodyPr wrap="none" lIns="0" tIns="0" rIns="0" bIns="0" rtlCol="0" anchor="ctr"/>
          <a:lstStyle/>
          <a:p>
            <a:pPr marL="0" indent="0" algn="l">
              <a:lnSpc>
                <a:spcPts val="2790"/>
              </a:lnSpc>
              <a:buNone/>
            </a:pPr>
            <a:r>
              <a:rPr lang="en-US" sz="2800" b="1" dirty="0">
                <a:solidFill>
                  <a:schemeClr val="bg1"/>
                </a:solidFill>
                <a:latin typeface="思源黑体-思源黑体-Medium"/>
                <a:ea typeface="思源黑体-思源黑体-Medium" pitchFamily="34" charset="-122"/>
                <a:cs typeface="思源黑体-思源黑体-Medium" pitchFamily="34" charset="-120"/>
              </a:rPr>
              <a:t>Real-Time MLOps</a:t>
            </a:r>
            <a:endParaRPr lang="en-US" sz="2800" b="1">
              <a:solidFill>
                <a:schemeClr val="bg1"/>
              </a:solidFill>
              <a:latin typeface="思源黑体-思源黑体-Medium"/>
              <a:ea typeface="Calibri"/>
              <a:cs typeface="Calibri"/>
            </a:endParaRPr>
          </a:p>
        </p:txBody>
      </p:sp>
      <p:sp>
        <p:nvSpPr>
          <p:cNvPr id="22" name="Text 6"/>
          <p:cNvSpPr/>
          <p:nvPr/>
        </p:nvSpPr>
        <p:spPr>
          <a:xfrm>
            <a:off x="1536192" y="5440680"/>
            <a:ext cx="3177809" cy="929998"/>
          </a:xfrm>
          <a:prstGeom prst="rect">
            <a:avLst/>
          </a:prstGeom>
          <a:noFill/>
          <a:ln/>
        </p:spPr>
        <p:txBody>
          <a:bodyPr wrap="square" lIns="0" tIns="0" rIns="0" bIns="0" rtlCol="0" anchor="ctr"/>
          <a:lstStyle/>
          <a:p>
            <a:pPr marL="0" indent="0" algn="l">
              <a:lnSpc>
                <a:spcPts val="2230"/>
              </a:lnSpc>
              <a:buNone/>
            </a:pPr>
            <a:r>
              <a:rPr lang="en-US" sz="2400" dirty="0">
                <a:solidFill>
                  <a:srgbClr val="999999"/>
                </a:solidFill>
                <a:latin typeface="思源黑体-思源黑体-Medium"/>
                <a:ea typeface="思源黑体-思源黑体-Medium" pitchFamily="34" charset="-122"/>
                <a:cs typeface="思源黑体-思源黑体-Medium" pitchFamily="34" charset="-120"/>
              </a:rPr>
              <a:t>Deploy on Azure ML Studio for live data processing.</a:t>
            </a:r>
            <a:endParaRPr lang="en-US" sz="2400">
              <a:latin typeface="思源黑体-思源黑体-Medium"/>
              <a:ea typeface="Calibri"/>
              <a:cs typeface="Calibri"/>
            </a:endParaRPr>
          </a:p>
        </p:txBody>
      </p:sp>
      <p:sp>
        <p:nvSpPr>
          <p:cNvPr id="23" name="Text 7"/>
          <p:cNvSpPr/>
          <p:nvPr/>
        </p:nvSpPr>
        <p:spPr>
          <a:xfrm>
            <a:off x="5102352" y="3072384"/>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2670" dirty="0"/>
          </a:p>
        </p:txBody>
      </p:sp>
      <p:sp>
        <p:nvSpPr>
          <p:cNvPr id="24" name="Text 8"/>
          <p:cNvSpPr/>
          <p:nvPr/>
        </p:nvSpPr>
        <p:spPr>
          <a:xfrm>
            <a:off x="5678424" y="3064854"/>
            <a:ext cx="3191256" cy="356616"/>
          </a:xfrm>
          <a:prstGeom prst="rect">
            <a:avLst/>
          </a:prstGeom>
          <a:noFill/>
          <a:ln/>
        </p:spPr>
        <p:txBody>
          <a:bodyPr wrap="none" lIns="0" tIns="0" rIns="0" bIns="0" rtlCol="0" anchor="ctr"/>
          <a:lstStyle/>
          <a:p>
            <a:pPr marL="0" indent="0" algn="l">
              <a:lnSpc>
                <a:spcPts val="2790"/>
              </a:lnSpc>
              <a:buNone/>
            </a:pPr>
            <a:r>
              <a:rPr lang="en-US" sz="2800" b="1" dirty="0">
                <a:solidFill>
                  <a:schemeClr val="bg1"/>
                </a:solidFill>
                <a:latin typeface="思源黑体-思源黑体-Medium"/>
                <a:ea typeface="思源黑体-思源黑体-Medium" pitchFamily="34" charset="-122"/>
                <a:cs typeface="思源黑体-思源黑体-Medium" pitchFamily="34" charset="-120"/>
              </a:rPr>
              <a:t>Advanced Models</a:t>
            </a:r>
            <a:endParaRPr lang="en-US" sz="2800" b="1">
              <a:solidFill>
                <a:schemeClr val="bg1"/>
              </a:solidFill>
              <a:latin typeface="思源黑体-思源黑体-Medium"/>
              <a:ea typeface="Calibri"/>
              <a:cs typeface="Calibri"/>
            </a:endParaRPr>
          </a:p>
        </p:txBody>
      </p:sp>
      <p:sp>
        <p:nvSpPr>
          <p:cNvPr id="25" name="Text 9"/>
          <p:cNvSpPr/>
          <p:nvPr/>
        </p:nvSpPr>
        <p:spPr>
          <a:xfrm>
            <a:off x="5678424" y="3703320"/>
            <a:ext cx="3191256" cy="566928"/>
          </a:xfrm>
          <a:prstGeom prst="rect">
            <a:avLst/>
          </a:prstGeom>
          <a:noFill/>
          <a:ln/>
        </p:spPr>
        <p:txBody>
          <a:bodyPr wrap="square" lIns="0" tIns="0" rIns="0" bIns="0" rtlCol="0" anchor="ctr"/>
          <a:lstStyle/>
          <a:p>
            <a:pPr marL="0" indent="0" algn="l">
              <a:lnSpc>
                <a:spcPts val="2230"/>
              </a:lnSpc>
              <a:buNone/>
            </a:pPr>
            <a:r>
              <a:rPr lang="en-US" sz="2400" dirty="0">
                <a:solidFill>
                  <a:srgbClr val="999999"/>
                </a:solidFill>
                <a:latin typeface="思源黑体-思源黑体-Medium"/>
                <a:ea typeface="思源黑体-思源黑体-Medium" pitchFamily="34" charset="-122"/>
                <a:cs typeface="思源黑体-思源黑体-Medium" pitchFamily="34" charset="-120"/>
              </a:rPr>
              <a:t>Explore Transformer and Temporal CNN for accuracy.</a:t>
            </a:r>
            <a:endParaRPr lang="en-US" sz="2400">
              <a:latin typeface="思源黑体-思源黑体-Medium"/>
              <a:ea typeface="Calibri"/>
              <a:cs typeface="Calibri"/>
            </a:endParaRPr>
          </a:p>
        </p:txBody>
      </p:sp>
      <p:sp>
        <p:nvSpPr>
          <p:cNvPr id="26" name="Text 10"/>
          <p:cNvSpPr/>
          <p:nvPr/>
        </p:nvSpPr>
        <p:spPr>
          <a:xfrm>
            <a:off x="5102352" y="4742509"/>
            <a:ext cx="192024" cy="493776"/>
          </a:xfrm>
          <a:prstGeom prst="rect">
            <a:avLst/>
          </a:prstGeom>
          <a:noFill/>
          <a:ln/>
        </p:spPr>
        <p:txBody>
          <a:bodyPr wrap="none" lIns="0" tIns="0" rIns="0" bIns="0" rtlCol="0" anchor="ctr"/>
          <a:lstStyle/>
          <a:p>
            <a:pPr marL="0" indent="0" algn="l">
              <a:lnSpc>
                <a:spcPts val="3210"/>
              </a:lnSpc>
              <a:buNone/>
            </a:pPr>
            <a:r>
              <a:rPr lang="en-US" sz="2670" dirty="0">
                <a:solidFill>
                  <a:srgbClr val="121212"/>
                </a:solidFill>
                <a:latin typeface="思源黑体-思源黑体-Medium" pitchFamily="34" charset="0"/>
                <a:ea typeface="思源黑体-思源黑体-Medium" pitchFamily="34" charset="-122"/>
                <a:cs typeface="思源黑体-思源黑体-Medium" pitchFamily="34" charset="-120"/>
              </a:rPr>
              <a:t>4</a:t>
            </a:r>
            <a:endParaRPr lang="en-US" sz="2670" dirty="0"/>
          </a:p>
        </p:txBody>
      </p:sp>
      <p:sp>
        <p:nvSpPr>
          <p:cNvPr id="27" name="Text 11"/>
          <p:cNvSpPr/>
          <p:nvPr/>
        </p:nvSpPr>
        <p:spPr>
          <a:xfrm>
            <a:off x="5678424" y="4815661"/>
            <a:ext cx="3191256" cy="356616"/>
          </a:xfrm>
          <a:prstGeom prst="rect">
            <a:avLst/>
          </a:prstGeom>
          <a:noFill/>
          <a:ln/>
        </p:spPr>
        <p:txBody>
          <a:bodyPr wrap="none" lIns="0" tIns="0" rIns="0" bIns="0" rtlCol="0" anchor="ctr"/>
          <a:lstStyle/>
          <a:p>
            <a:pPr marL="0" indent="0" algn="l">
              <a:lnSpc>
                <a:spcPts val="2790"/>
              </a:lnSpc>
              <a:buNone/>
            </a:pPr>
            <a:r>
              <a:rPr lang="en-US" sz="2800" b="1" dirty="0">
                <a:solidFill>
                  <a:schemeClr val="bg1"/>
                </a:solidFill>
                <a:latin typeface="思源黑体-思源黑体-Medium"/>
                <a:ea typeface="思源黑体-思源黑体-Medium" pitchFamily="34" charset="-122"/>
                <a:cs typeface="思源黑体-思源黑体-Medium" pitchFamily="34" charset="-120"/>
              </a:rPr>
              <a:t>Global Allocation</a:t>
            </a:r>
            <a:endParaRPr lang="en-US" sz="2800" b="1">
              <a:solidFill>
                <a:schemeClr val="bg1"/>
              </a:solidFill>
              <a:latin typeface="思源黑体-思源黑体-Medium"/>
              <a:ea typeface="Calibri"/>
              <a:cs typeface="Calibri"/>
            </a:endParaRPr>
          </a:p>
        </p:txBody>
      </p:sp>
      <p:sp>
        <p:nvSpPr>
          <p:cNvPr id="28" name="Text 12"/>
          <p:cNvSpPr/>
          <p:nvPr/>
        </p:nvSpPr>
        <p:spPr>
          <a:xfrm>
            <a:off x="5678424" y="5481021"/>
            <a:ext cx="3191256" cy="850392"/>
          </a:xfrm>
          <a:prstGeom prst="rect">
            <a:avLst/>
          </a:prstGeom>
          <a:noFill/>
          <a:ln/>
        </p:spPr>
        <p:txBody>
          <a:bodyPr wrap="square" lIns="0" tIns="0" rIns="0" bIns="0" rtlCol="0" anchor="ctr"/>
          <a:lstStyle/>
          <a:p>
            <a:pPr marL="0" indent="0" algn="l">
              <a:lnSpc>
                <a:spcPts val="2230"/>
              </a:lnSpc>
              <a:buNone/>
            </a:pPr>
            <a:r>
              <a:rPr lang="en-US" sz="2400" dirty="0">
                <a:solidFill>
                  <a:srgbClr val="999999"/>
                </a:solidFill>
                <a:latin typeface="思源黑体-思源黑体-Medium"/>
                <a:ea typeface="思源黑体-思源黑体-Medium" pitchFamily="34" charset="-122"/>
                <a:cs typeface="思源黑体-思源黑体-Medium" pitchFamily="34" charset="-120"/>
              </a:rPr>
              <a:t>Recommend capacity adjustments for multiple services.</a:t>
            </a:r>
            <a:endParaRPr lang="en-US" sz="2400">
              <a:latin typeface="思源黑体-思源黑体-Medium"/>
              <a:ea typeface="Calibri"/>
              <a:cs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8238744"/>
          </a:xfrm>
          <a:prstGeom prst="rect">
            <a:avLst/>
          </a:prstGeom>
        </p:spPr>
      </p:pic>
      <p:sp>
        <p:nvSpPr>
          <p:cNvPr id="4" name="Text 0"/>
          <p:cNvSpPr/>
          <p:nvPr/>
        </p:nvSpPr>
        <p:spPr>
          <a:xfrm>
            <a:off x="795528" y="2926080"/>
            <a:ext cx="13048488" cy="2130552"/>
          </a:xfrm>
          <a:prstGeom prst="rect">
            <a:avLst/>
          </a:prstGeom>
          <a:noFill/>
          <a:ln/>
        </p:spPr>
        <p:txBody>
          <a:bodyPr wrap="none" lIns="0" tIns="0" rIns="0" bIns="0" rtlCol="0" anchor="ctr"/>
          <a:lstStyle/>
          <a:p>
            <a:pPr marL="0" indent="0" algn="ctr">
              <a:lnSpc>
                <a:spcPts val="16740"/>
              </a:lnSpc>
              <a:buNone/>
            </a:pPr>
            <a:r>
              <a:rPr lang="en-US" sz="13350" dirty="0">
                <a:solidFill>
                  <a:srgbClr val="B0C9E8"/>
                </a:solidFill>
                <a:latin typeface="Consolas"/>
                <a:ea typeface="思源黑体-思源黑体-Medium" pitchFamily="34" charset="-122"/>
                <a:cs typeface="思源黑体-思源黑体-Medium" pitchFamily="34" charset="-120"/>
              </a:rPr>
              <a:t>Thank You</a:t>
            </a:r>
            <a:endParaRPr lang="en-US" sz="13350">
              <a:latin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743200"/>
          </a:xfrm>
          <a:prstGeom prst="rect">
            <a:avLst/>
          </a:prstGeom>
        </p:spPr>
      </p:pic>
      <p:pic>
        <p:nvPicPr>
          <p:cNvPr id="4" name="Image 2" descr="preencoded.png"/>
          <p:cNvPicPr>
            <a:picLocks noChangeAspect="1"/>
          </p:cNvPicPr>
          <p:nvPr/>
        </p:nvPicPr>
        <p:blipFill>
          <a:blip r:embed="rId5"/>
          <a:stretch>
            <a:fillRect/>
          </a:stretch>
        </p:blipFill>
        <p:spPr>
          <a:xfrm>
            <a:off x="795528" y="5175504"/>
            <a:ext cx="3108960" cy="466344"/>
          </a:xfrm>
          <a:prstGeom prst="rect">
            <a:avLst/>
          </a:prstGeom>
        </p:spPr>
      </p:pic>
      <p:pic>
        <p:nvPicPr>
          <p:cNvPr id="5" name="Image 3" descr="preencoded.png"/>
          <p:cNvPicPr>
            <a:picLocks noChangeAspect="1"/>
          </p:cNvPicPr>
          <p:nvPr/>
        </p:nvPicPr>
        <p:blipFill>
          <a:blip r:embed="rId6"/>
          <a:stretch>
            <a:fillRect/>
          </a:stretch>
        </p:blipFill>
        <p:spPr>
          <a:xfrm>
            <a:off x="795528" y="5843016"/>
            <a:ext cx="3108960" cy="658368"/>
          </a:xfrm>
          <a:prstGeom prst="rect">
            <a:avLst/>
          </a:prstGeom>
        </p:spPr>
      </p:pic>
      <p:pic>
        <p:nvPicPr>
          <p:cNvPr id="6" name="Image 4" descr="preencoded.png"/>
          <p:cNvPicPr>
            <a:picLocks noChangeAspect="1"/>
          </p:cNvPicPr>
          <p:nvPr/>
        </p:nvPicPr>
        <p:blipFill>
          <a:blip r:embed="rId5"/>
          <a:stretch>
            <a:fillRect/>
          </a:stretch>
        </p:blipFill>
        <p:spPr>
          <a:xfrm>
            <a:off x="4105656" y="5175504"/>
            <a:ext cx="3108960" cy="466344"/>
          </a:xfrm>
          <a:prstGeom prst="rect">
            <a:avLst/>
          </a:prstGeom>
        </p:spPr>
      </p:pic>
      <p:pic>
        <p:nvPicPr>
          <p:cNvPr id="7" name="Image 5" descr="preencoded.png"/>
          <p:cNvPicPr>
            <a:picLocks noChangeAspect="1"/>
          </p:cNvPicPr>
          <p:nvPr/>
        </p:nvPicPr>
        <p:blipFill>
          <a:blip r:embed="rId5"/>
          <a:stretch>
            <a:fillRect/>
          </a:stretch>
        </p:blipFill>
        <p:spPr>
          <a:xfrm>
            <a:off x="795528" y="6693408"/>
            <a:ext cx="3108960" cy="466344"/>
          </a:xfrm>
          <a:prstGeom prst="rect">
            <a:avLst/>
          </a:prstGeom>
        </p:spPr>
      </p:pic>
      <p:pic>
        <p:nvPicPr>
          <p:cNvPr id="8" name="Image 6" descr="preencoded.png"/>
          <p:cNvPicPr>
            <a:picLocks noChangeAspect="1"/>
          </p:cNvPicPr>
          <p:nvPr/>
        </p:nvPicPr>
        <p:blipFill>
          <a:blip r:embed="rId6"/>
          <a:stretch>
            <a:fillRect/>
          </a:stretch>
        </p:blipFill>
        <p:spPr>
          <a:xfrm>
            <a:off x="4105656" y="5843016"/>
            <a:ext cx="3108960" cy="658368"/>
          </a:xfrm>
          <a:prstGeom prst="rect">
            <a:avLst/>
          </a:prstGeom>
        </p:spPr>
      </p:pic>
      <p:pic>
        <p:nvPicPr>
          <p:cNvPr id="9" name="Image 7" descr="preencoded.png"/>
          <p:cNvPicPr>
            <a:picLocks noChangeAspect="1"/>
          </p:cNvPicPr>
          <p:nvPr/>
        </p:nvPicPr>
        <p:blipFill>
          <a:blip r:embed="rId5"/>
          <a:stretch>
            <a:fillRect/>
          </a:stretch>
        </p:blipFill>
        <p:spPr>
          <a:xfrm>
            <a:off x="4105656" y="6693408"/>
            <a:ext cx="3108960" cy="466344"/>
          </a:xfrm>
          <a:prstGeom prst="rect">
            <a:avLst/>
          </a:prstGeom>
        </p:spPr>
      </p:pic>
      <p:pic>
        <p:nvPicPr>
          <p:cNvPr id="10" name="Image 8" descr="preencoded.png"/>
          <p:cNvPicPr>
            <a:picLocks noChangeAspect="1"/>
          </p:cNvPicPr>
          <p:nvPr/>
        </p:nvPicPr>
        <p:blipFill>
          <a:blip r:embed="rId5"/>
          <a:stretch>
            <a:fillRect/>
          </a:stretch>
        </p:blipFill>
        <p:spPr>
          <a:xfrm>
            <a:off x="7424928" y="5175504"/>
            <a:ext cx="3108960" cy="466344"/>
          </a:xfrm>
          <a:prstGeom prst="rect">
            <a:avLst/>
          </a:prstGeom>
        </p:spPr>
      </p:pic>
      <p:pic>
        <p:nvPicPr>
          <p:cNvPr id="11" name="Image 9" descr="preencoded.png"/>
          <p:cNvPicPr>
            <a:picLocks noChangeAspect="1"/>
          </p:cNvPicPr>
          <p:nvPr/>
        </p:nvPicPr>
        <p:blipFill>
          <a:blip r:embed="rId6"/>
          <a:stretch>
            <a:fillRect/>
          </a:stretch>
        </p:blipFill>
        <p:spPr>
          <a:xfrm>
            <a:off x="7424928" y="5843016"/>
            <a:ext cx="3108960" cy="658368"/>
          </a:xfrm>
          <a:prstGeom prst="rect">
            <a:avLst/>
          </a:prstGeom>
        </p:spPr>
      </p:pic>
      <p:pic>
        <p:nvPicPr>
          <p:cNvPr id="12" name="Image 10" descr="preencoded.png"/>
          <p:cNvPicPr>
            <a:picLocks noChangeAspect="1"/>
          </p:cNvPicPr>
          <p:nvPr/>
        </p:nvPicPr>
        <p:blipFill>
          <a:blip r:embed="rId5"/>
          <a:stretch>
            <a:fillRect/>
          </a:stretch>
        </p:blipFill>
        <p:spPr>
          <a:xfrm>
            <a:off x="7424928" y="6693408"/>
            <a:ext cx="3108960" cy="466344"/>
          </a:xfrm>
          <a:prstGeom prst="rect">
            <a:avLst/>
          </a:prstGeom>
        </p:spPr>
      </p:pic>
      <p:pic>
        <p:nvPicPr>
          <p:cNvPr id="13" name="Image 11" descr="preencoded.png"/>
          <p:cNvPicPr>
            <a:picLocks noChangeAspect="1"/>
          </p:cNvPicPr>
          <p:nvPr/>
        </p:nvPicPr>
        <p:blipFill>
          <a:blip r:embed="rId5"/>
          <a:stretch>
            <a:fillRect/>
          </a:stretch>
        </p:blipFill>
        <p:spPr>
          <a:xfrm>
            <a:off x="10735056" y="5175504"/>
            <a:ext cx="3108960" cy="466344"/>
          </a:xfrm>
          <a:prstGeom prst="rect">
            <a:avLst/>
          </a:prstGeom>
        </p:spPr>
      </p:pic>
      <p:pic>
        <p:nvPicPr>
          <p:cNvPr id="14" name="Image 12" descr="preencoded.png"/>
          <p:cNvPicPr>
            <a:picLocks noChangeAspect="1"/>
          </p:cNvPicPr>
          <p:nvPr/>
        </p:nvPicPr>
        <p:blipFill>
          <a:blip r:embed="rId6"/>
          <a:stretch>
            <a:fillRect/>
          </a:stretch>
        </p:blipFill>
        <p:spPr>
          <a:xfrm>
            <a:off x="10735056" y="5843016"/>
            <a:ext cx="3108960" cy="658368"/>
          </a:xfrm>
          <a:prstGeom prst="rect">
            <a:avLst/>
          </a:prstGeom>
        </p:spPr>
      </p:pic>
      <p:pic>
        <p:nvPicPr>
          <p:cNvPr id="15" name="Image 13" descr="preencoded.png"/>
          <p:cNvPicPr>
            <a:picLocks noChangeAspect="1"/>
          </p:cNvPicPr>
          <p:nvPr/>
        </p:nvPicPr>
        <p:blipFill>
          <a:blip r:embed="rId7"/>
          <a:stretch>
            <a:fillRect/>
          </a:stretch>
        </p:blipFill>
        <p:spPr>
          <a:xfrm>
            <a:off x="1463040" y="5248656"/>
            <a:ext cx="2450592" cy="466344"/>
          </a:xfrm>
          <a:prstGeom prst="rect">
            <a:avLst/>
          </a:prstGeom>
        </p:spPr>
      </p:pic>
      <p:pic>
        <p:nvPicPr>
          <p:cNvPr id="16" name="Image 14" descr="preencoded.png"/>
          <p:cNvPicPr>
            <a:picLocks noChangeAspect="1"/>
          </p:cNvPicPr>
          <p:nvPr/>
        </p:nvPicPr>
        <p:blipFill>
          <a:blip r:embed="rId8"/>
          <a:stretch>
            <a:fillRect/>
          </a:stretch>
        </p:blipFill>
        <p:spPr>
          <a:xfrm>
            <a:off x="1463040" y="5916168"/>
            <a:ext cx="2450592" cy="658368"/>
          </a:xfrm>
          <a:prstGeom prst="rect">
            <a:avLst/>
          </a:prstGeom>
        </p:spPr>
      </p:pic>
      <p:pic>
        <p:nvPicPr>
          <p:cNvPr id="17" name="Image 15" descr="preencoded.png"/>
          <p:cNvPicPr>
            <a:picLocks noChangeAspect="1"/>
          </p:cNvPicPr>
          <p:nvPr/>
        </p:nvPicPr>
        <p:blipFill>
          <a:blip r:embed="rId7"/>
          <a:stretch>
            <a:fillRect/>
          </a:stretch>
        </p:blipFill>
        <p:spPr>
          <a:xfrm>
            <a:off x="1463040" y="6766560"/>
            <a:ext cx="2450592" cy="466344"/>
          </a:xfrm>
          <a:prstGeom prst="rect">
            <a:avLst/>
          </a:prstGeom>
        </p:spPr>
      </p:pic>
      <p:pic>
        <p:nvPicPr>
          <p:cNvPr id="18" name="Image 16" descr="preencoded.png"/>
          <p:cNvPicPr>
            <a:picLocks noChangeAspect="1"/>
          </p:cNvPicPr>
          <p:nvPr/>
        </p:nvPicPr>
        <p:blipFill>
          <a:blip r:embed="rId7"/>
          <a:stretch>
            <a:fillRect/>
          </a:stretch>
        </p:blipFill>
        <p:spPr>
          <a:xfrm>
            <a:off x="4773168" y="5248656"/>
            <a:ext cx="2450592" cy="466344"/>
          </a:xfrm>
          <a:prstGeom prst="rect">
            <a:avLst/>
          </a:prstGeom>
        </p:spPr>
      </p:pic>
      <p:pic>
        <p:nvPicPr>
          <p:cNvPr id="19" name="Image 17" descr="preencoded.png"/>
          <p:cNvPicPr>
            <a:picLocks noChangeAspect="1"/>
          </p:cNvPicPr>
          <p:nvPr/>
        </p:nvPicPr>
        <p:blipFill>
          <a:blip r:embed="rId8"/>
          <a:stretch>
            <a:fillRect/>
          </a:stretch>
        </p:blipFill>
        <p:spPr>
          <a:xfrm>
            <a:off x="4773168" y="5916168"/>
            <a:ext cx="2450592" cy="658368"/>
          </a:xfrm>
          <a:prstGeom prst="rect">
            <a:avLst/>
          </a:prstGeom>
        </p:spPr>
      </p:pic>
      <p:pic>
        <p:nvPicPr>
          <p:cNvPr id="20" name="Image 18" descr="preencoded.png"/>
          <p:cNvPicPr>
            <a:picLocks noChangeAspect="1"/>
          </p:cNvPicPr>
          <p:nvPr/>
        </p:nvPicPr>
        <p:blipFill>
          <a:blip r:embed="rId7"/>
          <a:stretch>
            <a:fillRect/>
          </a:stretch>
        </p:blipFill>
        <p:spPr>
          <a:xfrm>
            <a:off x="4773168" y="6766560"/>
            <a:ext cx="2450592" cy="466344"/>
          </a:xfrm>
          <a:prstGeom prst="rect">
            <a:avLst/>
          </a:prstGeom>
        </p:spPr>
      </p:pic>
      <p:pic>
        <p:nvPicPr>
          <p:cNvPr id="21" name="Image 19" descr="preencoded.png"/>
          <p:cNvPicPr>
            <a:picLocks noChangeAspect="1"/>
          </p:cNvPicPr>
          <p:nvPr/>
        </p:nvPicPr>
        <p:blipFill>
          <a:blip r:embed="rId7"/>
          <a:stretch>
            <a:fillRect/>
          </a:stretch>
        </p:blipFill>
        <p:spPr>
          <a:xfrm>
            <a:off x="8083296" y="5248656"/>
            <a:ext cx="2450592" cy="466344"/>
          </a:xfrm>
          <a:prstGeom prst="rect">
            <a:avLst/>
          </a:prstGeom>
        </p:spPr>
      </p:pic>
      <p:pic>
        <p:nvPicPr>
          <p:cNvPr id="22" name="Image 20" descr="preencoded.png"/>
          <p:cNvPicPr>
            <a:picLocks noChangeAspect="1"/>
          </p:cNvPicPr>
          <p:nvPr/>
        </p:nvPicPr>
        <p:blipFill>
          <a:blip r:embed="rId8"/>
          <a:stretch>
            <a:fillRect/>
          </a:stretch>
        </p:blipFill>
        <p:spPr>
          <a:xfrm>
            <a:off x="8083296" y="5916168"/>
            <a:ext cx="2450592" cy="658368"/>
          </a:xfrm>
          <a:prstGeom prst="rect">
            <a:avLst/>
          </a:prstGeom>
        </p:spPr>
      </p:pic>
      <p:pic>
        <p:nvPicPr>
          <p:cNvPr id="23" name="Image 21" descr="preencoded.png"/>
          <p:cNvPicPr>
            <a:picLocks noChangeAspect="1"/>
          </p:cNvPicPr>
          <p:nvPr/>
        </p:nvPicPr>
        <p:blipFill>
          <a:blip r:embed="rId7"/>
          <a:stretch>
            <a:fillRect/>
          </a:stretch>
        </p:blipFill>
        <p:spPr>
          <a:xfrm>
            <a:off x="8083296" y="6766560"/>
            <a:ext cx="2450592" cy="466344"/>
          </a:xfrm>
          <a:prstGeom prst="rect">
            <a:avLst/>
          </a:prstGeom>
        </p:spPr>
      </p:pic>
      <p:pic>
        <p:nvPicPr>
          <p:cNvPr id="24" name="Image 22" descr="preencoded.png"/>
          <p:cNvPicPr>
            <a:picLocks noChangeAspect="1"/>
          </p:cNvPicPr>
          <p:nvPr/>
        </p:nvPicPr>
        <p:blipFill>
          <a:blip r:embed="rId7"/>
          <a:stretch>
            <a:fillRect/>
          </a:stretch>
        </p:blipFill>
        <p:spPr>
          <a:xfrm>
            <a:off x="11393424" y="5248656"/>
            <a:ext cx="2450592" cy="466344"/>
          </a:xfrm>
          <a:prstGeom prst="rect">
            <a:avLst/>
          </a:prstGeom>
        </p:spPr>
      </p:pic>
      <p:pic>
        <p:nvPicPr>
          <p:cNvPr id="25" name="Image 23" descr="preencoded.png"/>
          <p:cNvPicPr>
            <a:picLocks noChangeAspect="1"/>
          </p:cNvPicPr>
          <p:nvPr/>
        </p:nvPicPr>
        <p:blipFill>
          <a:blip r:embed="rId8"/>
          <a:stretch>
            <a:fillRect/>
          </a:stretch>
        </p:blipFill>
        <p:spPr>
          <a:xfrm>
            <a:off x="11393424" y="5916168"/>
            <a:ext cx="2450592" cy="658368"/>
          </a:xfrm>
          <a:prstGeom prst="rect">
            <a:avLst/>
          </a:prstGeom>
        </p:spPr>
      </p:pic>
      <p:pic>
        <p:nvPicPr>
          <p:cNvPr id="26" name="Image 24" descr="preencoded.png"/>
          <p:cNvPicPr>
            <a:picLocks noChangeAspect="1"/>
          </p:cNvPicPr>
          <p:nvPr/>
        </p:nvPicPr>
        <p:blipFill>
          <a:blip r:embed="rId9"/>
          <a:stretch>
            <a:fillRect/>
          </a:stretch>
        </p:blipFill>
        <p:spPr>
          <a:xfrm>
            <a:off x="795528" y="5175504"/>
            <a:ext cx="466344" cy="466344"/>
          </a:xfrm>
          <a:prstGeom prst="rect">
            <a:avLst/>
          </a:prstGeom>
        </p:spPr>
      </p:pic>
      <p:pic>
        <p:nvPicPr>
          <p:cNvPr id="27" name="Image 25" descr="preencoded.png"/>
          <p:cNvPicPr>
            <a:picLocks noChangeAspect="1"/>
          </p:cNvPicPr>
          <p:nvPr/>
        </p:nvPicPr>
        <p:blipFill>
          <a:blip r:embed="rId9"/>
          <a:stretch>
            <a:fillRect/>
          </a:stretch>
        </p:blipFill>
        <p:spPr>
          <a:xfrm>
            <a:off x="795528" y="5843016"/>
            <a:ext cx="466344" cy="466344"/>
          </a:xfrm>
          <a:prstGeom prst="rect">
            <a:avLst/>
          </a:prstGeom>
        </p:spPr>
      </p:pic>
      <p:pic>
        <p:nvPicPr>
          <p:cNvPr id="28" name="Image 26" descr="preencoded.png"/>
          <p:cNvPicPr>
            <a:picLocks noChangeAspect="1"/>
          </p:cNvPicPr>
          <p:nvPr/>
        </p:nvPicPr>
        <p:blipFill>
          <a:blip r:embed="rId10"/>
          <a:stretch>
            <a:fillRect/>
          </a:stretch>
        </p:blipFill>
        <p:spPr>
          <a:xfrm>
            <a:off x="4105656" y="5175504"/>
            <a:ext cx="466344" cy="466344"/>
          </a:xfrm>
          <a:prstGeom prst="rect">
            <a:avLst/>
          </a:prstGeom>
        </p:spPr>
      </p:pic>
      <p:pic>
        <p:nvPicPr>
          <p:cNvPr id="29" name="Image 27" descr="preencoded.png"/>
          <p:cNvPicPr>
            <a:picLocks noChangeAspect="1"/>
          </p:cNvPicPr>
          <p:nvPr/>
        </p:nvPicPr>
        <p:blipFill>
          <a:blip r:embed="rId9"/>
          <a:stretch>
            <a:fillRect/>
          </a:stretch>
        </p:blipFill>
        <p:spPr>
          <a:xfrm>
            <a:off x="795528" y="6693408"/>
            <a:ext cx="466344" cy="466344"/>
          </a:xfrm>
          <a:prstGeom prst="rect">
            <a:avLst/>
          </a:prstGeom>
        </p:spPr>
      </p:pic>
      <p:pic>
        <p:nvPicPr>
          <p:cNvPr id="30" name="Image 28" descr="preencoded.png"/>
          <p:cNvPicPr>
            <a:picLocks noChangeAspect="1"/>
          </p:cNvPicPr>
          <p:nvPr/>
        </p:nvPicPr>
        <p:blipFill>
          <a:blip r:embed="rId10"/>
          <a:stretch>
            <a:fillRect/>
          </a:stretch>
        </p:blipFill>
        <p:spPr>
          <a:xfrm>
            <a:off x="4105656" y="5843016"/>
            <a:ext cx="466344" cy="466344"/>
          </a:xfrm>
          <a:prstGeom prst="rect">
            <a:avLst/>
          </a:prstGeom>
        </p:spPr>
      </p:pic>
      <p:pic>
        <p:nvPicPr>
          <p:cNvPr id="31" name="Image 29" descr="preencoded.png"/>
          <p:cNvPicPr>
            <a:picLocks noChangeAspect="1"/>
          </p:cNvPicPr>
          <p:nvPr/>
        </p:nvPicPr>
        <p:blipFill>
          <a:blip r:embed="rId10"/>
          <a:stretch>
            <a:fillRect/>
          </a:stretch>
        </p:blipFill>
        <p:spPr>
          <a:xfrm>
            <a:off x="4105656" y="6693408"/>
            <a:ext cx="466344" cy="466344"/>
          </a:xfrm>
          <a:prstGeom prst="rect">
            <a:avLst/>
          </a:prstGeom>
        </p:spPr>
      </p:pic>
      <p:pic>
        <p:nvPicPr>
          <p:cNvPr id="32" name="Image 30" descr="preencoded.png"/>
          <p:cNvPicPr>
            <a:picLocks noChangeAspect="1"/>
          </p:cNvPicPr>
          <p:nvPr/>
        </p:nvPicPr>
        <p:blipFill>
          <a:blip r:embed="rId9"/>
          <a:stretch>
            <a:fillRect/>
          </a:stretch>
        </p:blipFill>
        <p:spPr>
          <a:xfrm>
            <a:off x="7424928" y="5175504"/>
            <a:ext cx="466344" cy="466344"/>
          </a:xfrm>
          <a:prstGeom prst="rect">
            <a:avLst/>
          </a:prstGeom>
        </p:spPr>
      </p:pic>
      <p:pic>
        <p:nvPicPr>
          <p:cNvPr id="33" name="Image 31" descr="preencoded.png"/>
          <p:cNvPicPr>
            <a:picLocks noChangeAspect="1"/>
          </p:cNvPicPr>
          <p:nvPr/>
        </p:nvPicPr>
        <p:blipFill>
          <a:blip r:embed="rId9"/>
          <a:stretch>
            <a:fillRect/>
          </a:stretch>
        </p:blipFill>
        <p:spPr>
          <a:xfrm>
            <a:off x="7424928" y="5843016"/>
            <a:ext cx="466344" cy="466344"/>
          </a:xfrm>
          <a:prstGeom prst="rect">
            <a:avLst/>
          </a:prstGeom>
        </p:spPr>
      </p:pic>
      <p:pic>
        <p:nvPicPr>
          <p:cNvPr id="34" name="Image 32" descr="preencoded.png"/>
          <p:cNvPicPr>
            <a:picLocks noChangeAspect="1"/>
          </p:cNvPicPr>
          <p:nvPr/>
        </p:nvPicPr>
        <p:blipFill>
          <a:blip r:embed="rId9"/>
          <a:stretch>
            <a:fillRect/>
          </a:stretch>
        </p:blipFill>
        <p:spPr>
          <a:xfrm>
            <a:off x="7424928" y="6693408"/>
            <a:ext cx="466344" cy="466344"/>
          </a:xfrm>
          <a:prstGeom prst="rect">
            <a:avLst/>
          </a:prstGeom>
        </p:spPr>
      </p:pic>
      <p:pic>
        <p:nvPicPr>
          <p:cNvPr id="35" name="Image 33" descr="preencoded.png"/>
          <p:cNvPicPr>
            <a:picLocks noChangeAspect="1"/>
          </p:cNvPicPr>
          <p:nvPr/>
        </p:nvPicPr>
        <p:blipFill>
          <a:blip r:embed="rId10"/>
          <a:stretch>
            <a:fillRect/>
          </a:stretch>
        </p:blipFill>
        <p:spPr>
          <a:xfrm>
            <a:off x="10735056" y="5175504"/>
            <a:ext cx="466344" cy="466344"/>
          </a:xfrm>
          <a:prstGeom prst="rect">
            <a:avLst/>
          </a:prstGeom>
        </p:spPr>
      </p:pic>
      <p:pic>
        <p:nvPicPr>
          <p:cNvPr id="36" name="Image 34" descr="preencoded.png"/>
          <p:cNvPicPr>
            <a:picLocks noChangeAspect="1"/>
          </p:cNvPicPr>
          <p:nvPr/>
        </p:nvPicPr>
        <p:blipFill>
          <a:blip r:embed="rId10"/>
          <a:stretch>
            <a:fillRect/>
          </a:stretch>
        </p:blipFill>
        <p:spPr>
          <a:xfrm>
            <a:off x="10735056" y="5843016"/>
            <a:ext cx="466344" cy="466344"/>
          </a:xfrm>
          <a:prstGeom prst="rect">
            <a:avLst/>
          </a:prstGeom>
        </p:spPr>
      </p:pic>
      <p:sp>
        <p:nvSpPr>
          <p:cNvPr id="37" name="Text 0"/>
          <p:cNvSpPr/>
          <p:nvPr/>
        </p:nvSpPr>
        <p:spPr>
          <a:xfrm>
            <a:off x="795528" y="2961580"/>
            <a:ext cx="13048488" cy="640080"/>
          </a:xfrm>
          <a:prstGeom prst="rect">
            <a:avLst/>
          </a:prstGeom>
          <a:noFill/>
          <a:ln/>
        </p:spPr>
        <p:txBody>
          <a:bodyPr wrap="none" lIns="0" tIns="0" rIns="0" bIns="0" rtlCol="0" anchor="ctr"/>
          <a:lstStyle/>
          <a:p>
            <a:pPr marL="0" indent="0" algn="l">
              <a:lnSpc>
                <a:spcPts val="5020"/>
              </a:lnSpc>
              <a:buNone/>
            </a:pPr>
            <a:r>
              <a:rPr lang="en-US" sz="4000" dirty="0">
                <a:solidFill>
                  <a:srgbClr val="B0C9E8"/>
                </a:solidFill>
                <a:latin typeface="Calibri"/>
                <a:ea typeface="思源黑体-思源黑体-Medium" pitchFamily="34" charset="-122"/>
                <a:cs typeface="思源黑体-思源黑体-Medium" pitchFamily="34" charset="-120"/>
              </a:rPr>
              <a:t>1. </a:t>
            </a:r>
            <a:r>
              <a:rPr lang="en-US" sz="4000" dirty="0">
                <a:solidFill>
                  <a:srgbClr val="B0C9E8"/>
                </a:solidFill>
                <a:latin typeface="Calibri"/>
                <a:ea typeface="思源黑体-思源黑体-Medium" pitchFamily="34" charset="-122"/>
                <a:cs typeface="Times New Roman"/>
              </a:rPr>
              <a:t>Contents</a:t>
            </a:r>
            <a:endParaRPr lang="en-US" sz="4000">
              <a:latin typeface="Calibri"/>
              <a:ea typeface="Calibri"/>
              <a:cs typeface="Times New Roman"/>
            </a:endParaRPr>
          </a:p>
        </p:txBody>
      </p:sp>
      <p:sp>
        <p:nvSpPr>
          <p:cNvPr id="38" name="Text 1"/>
          <p:cNvSpPr/>
          <p:nvPr/>
        </p:nvSpPr>
        <p:spPr>
          <a:xfrm>
            <a:off x="795528" y="3991625"/>
            <a:ext cx="13048488" cy="256032"/>
          </a:xfrm>
          <a:prstGeom prst="rect">
            <a:avLst/>
          </a:prstGeom>
          <a:noFill/>
          <a:ln/>
        </p:spPr>
        <p:txBody>
          <a:bodyPr wrap="none" lIns="0" tIns="0" rIns="0" bIns="0" rtlCol="0" anchor="ctr"/>
          <a:lstStyle/>
          <a:p>
            <a:pPr marL="0" indent="0" algn="l">
              <a:lnSpc>
                <a:spcPts val="2000"/>
              </a:lnSpc>
              <a:buNone/>
            </a:pPr>
            <a:r>
              <a:rPr lang="en-US" sz="2400" b="1" dirty="0">
                <a:solidFill>
                  <a:srgbClr val="999999"/>
                </a:solidFill>
                <a:latin typeface="Calibri"/>
                <a:ea typeface="Calibri"/>
                <a:cs typeface="Calibri"/>
              </a:rPr>
              <a:t>The presentation is structured as follows:</a:t>
            </a:r>
            <a:endParaRPr lang="en-US" sz="2400" b="1" dirty="0">
              <a:latin typeface="Calibri"/>
              <a:ea typeface="Calibri"/>
              <a:cs typeface="Calibri"/>
            </a:endParaRPr>
          </a:p>
        </p:txBody>
      </p:sp>
      <p:sp>
        <p:nvSpPr>
          <p:cNvPr id="39" name="Text 2"/>
          <p:cNvSpPr/>
          <p:nvPr/>
        </p:nvSpPr>
        <p:spPr>
          <a:xfrm>
            <a:off x="941832" y="5184648"/>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2410" dirty="0"/>
          </a:p>
        </p:txBody>
      </p:sp>
      <p:sp>
        <p:nvSpPr>
          <p:cNvPr id="40" name="Text 3"/>
          <p:cNvSpPr/>
          <p:nvPr/>
        </p:nvSpPr>
        <p:spPr>
          <a:xfrm>
            <a:off x="1449593" y="5235209"/>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Problem Statement</a:t>
            </a:r>
            <a:endParaRPr lang="en-US" sz="2000" b="1" dirty="0">
              <a:latin typeface="Calibri"/>
              <a:ea typeface="Calibri"/>
              <a:cs typeface="Calibri"/>
            </a:endParaRPr>
          </a:p>
        </p:txBody>
      </p:sp>
      <p:sp>
        <p:nvSpPr>
          <p:cNvPr id="41" name="Text 4"/>
          <p:cNvSpPr/>
          <p:nvPr/>
        </p:nvSpPr>
        <p:spPr>
          <a:xfrm>
            <a:off x="941832" y="5852160"/>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思源黑体-思源黑体-Medium" pitchFamily="34" charset="0"/>
                <a:ea typeface="思源黑体-思源黑体-Medium" pitchFamily="34" charset="-122"/>
                <a:cs typeface="思源黑体-思源黑体-Medium" pitchFamily="34" charset="-120"/>
              </a:rPr>
              <a:t>5</a:t>
            </a:r>
            <a:endParaRPr lang="en-US" sz="2410" dirty="0"/>
          </a:p>
        </p:txBody>
      </p:sp>
      <p:sp>
        <p:nvSpPr>
          <p:cNvPr id="42" name="Text 5"/>
          <p:cNvSpPr/>
          <p:nvPr/>
        </p:nvSpPr>
        <p:spPr>
          <a:xfrm>
            <a:off x="1463040" y="5916168"/>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Milestone Overview</a:t>
            </a:r>
            <a:endParaRPr lang="en-US" sz="2000" b="1" dirty="0">
              <a:latin typeface="Calibri"/>
              <a:ea typeface="Calibri"/>
              <a:cs typeface="Calibri"/>
            </a:endParaRPr>
          </a:p>
        </p:txBody>
      </p:sp>
      <p:sp>
        <p:nvSpPr>
          <p:cNvPr id="43" name="Text 6"/>
          <p:cNvSpPr/>
          <p:nvPr/>
        </p:nvSpPr>
        <p:spPr>
          <a:xfrm>
            <a:off x="4251960" y="5184648"/>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2410" dirty="0"/>
          </a:p>
        </p:txBody>
      </p:sp>
      <p:sp>
        <p:nvSpPr>
          <p:cNvPr id="44" name="Text 7"/>
          <p:cNvSpPr/>
          <p:nvPr/>
        </p:nvSpPr>
        <p:spPr>
          <a:xfrm>
            <a:off x="941832" y="6702552"/>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思源黑体-思源黑体-Medium" pitchFamily="34" charset="0"/>
                <a:ea typeface="思源黑体-思源黑体-Medium" pitchFamily="34" charset="-122"/>
                <a:cs typeface="思源黑体-思源黑体-Medium" pitchFamily="34" charset="-120"/>
              </a:rPr>
              <a:t>9</a:t>
            </a:r>
            <a:endParaRPr lang="en-US" sz="2410" dirty="0"/>
          </a:p>
        </p:txBody>
      </p:sp>
      <p:sp>
        <p:nvSpPr>
          <p:cNvPr id="45" name="Text 8"/>
          <p:cNvSpPr/>
          <p:nvPr/>
        </p:nvSpPr>
        <p:spPr>
          <a:xfrm>
            <a:off x="1463040" y="6766560"/>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Challenges &amp; Solutions</a:t>
            </a:r>
            <a:endParaRPr lang="en-US" sz="2000" b="1" dirty="0">
              <a:latin typeface="Calibri"/>
              <a:ea typeface="Calibri"/>
              <a:cs typeface="Calibri"/>
            </a:endParaRPr>
          </a:p>
        </p:txBody>
      </p:sp>
      <p:sp>
        <p:nvSpPr>
          <p:cNvPr id="46" name="Text 9"/>
          <p:cNvSpPr/>
          <p:nvPr/>
        </p:nvSpPr>
        <p:spPr>
          <a:xfrm>
            <a:off x="4773168" y="5248656"/>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Objectives</a:t>
            </a:r>
            <a:endParaRPr lang="en-US" sz="2000" b="1" dirty="0">
              <a:latin typeface="Calibri"/>
              <a:ea typeface="Calibri"/>
              <a:cs typeface="Calibri"/>
            </a:endParaRPr>
          </a:p>
        </p:txBody>
      </p:sp>
      <p:sp>
        <p:nvSpPr>
          <p:cNvPr id="47" name="Text 10"/>
          <p:cNvSpPr/>
          <p:nvPr/>
        </p:nvSpPr>
        <p:spPr>
          <a:xfrm>
            <a:off x="4251960" y="5852160"/>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121212"/>
                </a:solidFill>
                <a:latin typeface="思源黑体-思源黑体-Medium" pitchFamily="34" charset="0"/>
                <a:ea typeface="思源黑体-思源黑体-Medium" pitchFamily="34" charset="-122"/>
                <a:cs typeface="思源黑体-思源黑体-Medium" pitchFamily="34" charset="-120"/>
              </a:rPr>
              <a:t>6</a:t>
            </a:r>
            <a:endParaRPr lang="en-US" sz="2410" dirty="0"/>
          </a:p>
        </p:txBody>
      </p:sp>
      <p:sp>
        <p:nvSpPr>
          <p:cNvPr id="48" name="Text 11"/>
          <p:cNvSpPr/>
          <p:nvPr/>
        </p:nvSpPr>
        <p:spPr>
          <a:xfrm>
            <a:off x="4773168" y="5916168"/>
            <a:ext cx="2450592" cy="512064"/>
          </a:xfrm>
          <a:prstGeom prst="rect">
            <a:avLst/>
          </a:prstGeom>
          <a:noFill/>
          <a:ln/>
        </p:spPr>
        <p:txBody>
          <a:bodyPr wrap="square" lIns="0" tIns="0" rIns="0" bIns="0" rtlCol="0" anchor="ctr"/>
          <a:lstStyle/>
          <a:p>
            <a:pPr marL="0" indent="0" algn="l">
              <a:lnSpc>
                <a:spcPts val="2000"/>
              </a:lnSpc>
              <a:buNone/>
            </a:pPr>
            <a:r>
              <a:rPr lang="en-US" sz="2000" b="1" dirty="0">
                <a:solidFill>
                  <a:srgbClr val="999999"/>
                </a:solidFill>
                <a:latin typeface="Calibri"/>
                <a:ea typeface="Calibri"/>
                <a:cs typeface="Calibri"/>
              </a:rPr>
              <a:t>Frontend Dashboard Screenshots</a:t>
            </a:r>
            <a:endParaRPr lang="en-US" sz="2000" b="1" dirty="0">
              <a:latin typeface="Calibri"/>
              <a:ea typeface="Calibri"/>
              <a:cs typeface="Calibri"/>
            </a:endParaRPr>
          </a:p>
        </p:txBody>
      </p:sp>
      <p:sp>
        <p:nvSpPr>
          <p:cNvPr id="49" name="Text 12"/>
          <p:cNvSpPr/>
          <p:nvPr/>
        </p:nvSpPr>
        <p:spPr>
          <a:xfrm>
            <a:off x="4169664" y="6702552"/>
            <a:ext cx="347472" cy="448056"/>
          </a:xfrm>
          <a:prstGeom prst="rect">
            <a:avLst/>
          </a:prstGeom>
          <a:noFill/>
          <a:ln/>
        </p:spPr>
        <p:txBody>
          <a:bodyPr wrap="none" lIns="0" tIns="0" rIns="0" bIns="0" rtlCol="0" anchor="ctr"/>
          <a:lstStyle/>
          <a:p>
            <a:pPr marL="0" indent="0" algn="l">
              <a:lnSpc>
                <a:spcPts val="2890"/>
              </a:lnSpc>
              <a:buNone/>
            </a:pPr>
            <a:r>
              <a:rPr lang="en-US" sz="2410" dirty="0">
                <a:solidFill>
                  <a:srgbClr val="121212"/>
                </a:solidFill>
                <a:latin typeface="思源黑体-思源黑体-Medium" pitchFamily="34" charset="0"/>
                <a:ea typeface="思源黑体-思源黑体-Medium" pitchFamily="34" charset="-122"/>
                <a:cs typeface="思源黑体-思源黑体-Medium" pitchFamily="34" charset="-120"/>
              </a:rPr>
              <a:t>10</a:t>
            </a:r>
            <a:endParaRPr lang="en-US" sz="2410" dirty="0"/>
          </a:p>
        </p:txBody>
      </p:sp>
      <p:sp>
        <p:nvSpPr>
          <p:cNvPr id="50" name="Text 13"/>
          <p:cNvSpPr/>
          <p:nvPr/>
        </p:nvSpPr>
        <p:spPr>
          <a:xfrm>
            <a:off x="4773168" y="6766560"/>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Future Enhancements</a:t>
            </a:r>
            <a:endParaRPr lang="en-US" sz="2000" b="1" dirty="0">
              <a:latin typeface="Calibri"/>
              <a:ea typeface="Calibri"/>
              <a:cs typeface="Calibri"/>
            </a:endParaRPr>
          </a:p>
        </p:txBody>
      </p:sp>
      <p:sp>
        <p:nvSpPr>
          <p:cNvPr id="51" name="Text 14"/>
          <p:cNvSpPr/>
          <p:nvPr/>
        </p:nvSpPr>
        <p:spPr>
          <a:xfrm>
            <a:off x="7562088" y="5184648"/>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2410" dirty="0"/>
          </a:p>
        </p:txBody>
      </p:sp>
      <p:sp>
        <p:nvSpPr>
          <p:cNvPr id="52" name="Text 15"/>
          <p:cNvSpPr/>
          <p:nvPr/>
        </p:nvSpPr>
        <p:spPr>
          <a:xfrm>
            <a:off x="7562088" y="5852160"/>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思源黑体-思源黑体-Medium" pitchFamily="34" charset="0"/>
                <a:ea typeface="思源黑体-思源黑体-Medium" pitchFamily="34" charset="-122"/>
                <a:cs typeface="思源黑体-思源黑体-Medium" pitchFamily="34" charset="-120"/>
              </a:rPr>
              <a:t>7</a:t>
            </a:r>
            <a:endParaRPr lang="en-US" sz="2410" dirty="0"/>
          </a:p>
        </p:txBody>
      </p:sp>
      <p:sp>
        <p:nvSpPr>
          <p:cNvPr id="53" name="Text 16"/>
          <p:cNvSpPr/>
          <p:nvPr/>
        </p:nvSpPr>
        <p:spPr>
          <a:xfrm>
            <a:off x="8083296" y="5248656"/>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Project Architecture</a:t>
            </a:r>
            <a:endParaRPr lang="en-US" sz="2000" b="1" dirty="0">
              <a:latin typeface="Calibri"/>
              <a:ea typeface="Calibri"/>
              <a:cs typeface="Calibri"/>
            </a:endParaRPr>
          </a:p>
        </p:txBody>
      </p:sp>
      <p:sp>
        <p:nvSpPr>
          <p:cNvPr id="54" name="Text 17"/>
          <p:cNvSpPr/>
          <p:nvPr/>
        </p:nvSpPr>
        <p:spPr>
          <a:xfrm>
            <a:off x="8083296" y="5916168"/>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Backend Architecture</a:t>
            </a:r>
            <a:endParaRPr lang="en-US" sz="2000" b="1" dirty="0">
              <a:latin typeface="Calibri"/>
              <a:ea typeface="Calibri"/>
              <a:cs typeface="Calibri"/>
            </a:endParaRPr>
          </a:p>
        </p:txBody>
      </p:sp>
      <p:sp>
        <p:nvSpPr>
          <p:cNvPr id="55" name="Text 18"/>
          <p:cNvSpPr/>
          <p:nvPr/>
        </p:nvSpPr>
        <p:spPr>
          <a:xfrm>
            <a:off x="7479792" y="6702552"/>
            <a:ext cx="347472" cy="448056"/>
          </a:xfrm>
          <a:prstGeom prst="rect">
            <a:avLst/>
          </a:prstGeom>
          <a:noFill/>
          <a:ln/>
        </p:spPr>
        <p:txBody>
          <a:bodyPr wrap="none" lIns="0" tIns="0" rIns="0" bIns="0" rtlCol="0" anchor="ctr"/>
          <a:lstStyle/>
          <a:p>
            <a:pPr marL="0" indent="0" algn="l">
              <a:lnSpc>
                <a:spcPts val="2890"/>
              </a:lnSpc>
              <a:buNone/>
            </a:pPr>
            <a:r>
              <a:rPr lang="en-US" sz="2410" dirty="0">
                <a:solidFill>
                  <a:srgbClr val="0A0A0A"/>
                </a:solidFill>
                <a:latin typeface="思源黑体-思源黑体-Medium" pitchFamily="34" charset="0"/>
                <a:ea typeface="思源黑体-思源黑体-Medium" pitchFamily="34" charset="-122"/>
                <a:cs typeface="思源黑体-思源黑体-Medium" pitchFamily="34" charset="-120"/>
              </a:rPr>
              <a:t>11</a:t>
            </a:r>
            <a:endParaRPr lang="en-US" sz="2410" dirty="0"/>
          </a:p>
        </p:txBody>
      </p:sp>
      <p:sp>
        <p:nvSpPr>
          <p:cNvPr id="56" name="Text 19"/>
          <p:cNvSpPr/>
          <p:nvPr/>
        </p:nvSpPr>
        <p:spPr>
          <a:xfrm>
            <a:off x="8083296" y="6766560"/>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Thank You &amp; Q&amp;A</a:t>
            </a:r>
            <a:endParaRPr lang="en-US" sz="2000" b="1" dirty="0">
              <a:latin typeface="Calibri"/>
              <a:ea typeface="Calibri"/>
              <a:cs typeface="Calibri"/>
            </a:endParaRPr>
          </a:p>
        </p:txBody>
      </p:sp>
      <p:sp>
        <p:nvSpPr>
          <p:cNvPr id="57" name="Text 20"/>
          <p:cNvSpPr/>
          <p:nvPr/>
        </p:nvSpPr>
        <p:spPr>
          <a:xfrm>
            <a:off x="10872216" y="5184648"/>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121212"/>
                </a:solidFill>
                <a:latin typeface="思源黑体-思源黑体-Medium" pitchFamily="34" charset="0"/>
                <a:ea typeface="思源黑体-思源黑体-Medium" pitchFamily="34" charset="-122"/>
                <a:cs typeface="思源黑体-思源黑体-Medium" pitchFamily="34" charset="-120"/>
              </a:rPr>
              <a:t>4</a:t>
            </a:r>
            <a:endParaRPr lang="en-US" sz="2410" dirty="0"/>
          </a:p>
        </p:txBody>
      </p:sp>
      <p:sp>
        <p:nvSpPr>
          <p:cNvPr id="58" name="Text 21"/>
          <p:cNvSpPr/>
          <p:nvPr/>
        </p:nvSpPr>
        <p:spPr>
          <a:xfrm>
            <a:off x="10872216" y="5852160"/>
            <a:ext cx="173736" cy="448056"/>
          </a:xfrm>
          <a:prstGeom prst="rect">
            <a:avLst/>
          </a:prstGeom>
          <a:noFill/>
          <a:ln/>
        </p:spPr>
        <p:txBody>
          <a:bodyPr wrap="none" lIns="0" tIns="0" rIns="0" bIns="0" rtlCol="0" anchor="ctr"/>
          <a:lstStyle/>
          <a:p>
            <a:pPr marL="0" indent="0" algn="l">
              <a:lnSpc>
                <a:spcPts val="2890"/>
              </a:lnSpc>
              <a:buNone/>
            </a:pPr>
            <a:r>
              <a:rPr lang="en-US" sz="2410" dirty="0">
                <a:solidFill>
                  <a:srgbClr val="121212"/>
                </a:solidFill>
                <a:latin typeface="思源黑体-思源黑体-Medium" pitchFamily="34" charset="0"/>
                <a:ea typeface="思源黑体-思源黑体-Medium" pitchFamily="34" charset="-122"/>
                <a:cs typeface="思源黑体-思源黑体-Medium" pitchFamily="34" charset="-120"/>
              </a:rPr>
              <a:t>8</a:t>
            </a:r>
            <a:endParaRPr lang="en-US" sz="2410" dirty="0"/>
          </a:p>
        </p:txBody>
      </p:sp>
      <p:sp>
        <p:nvSpPr>
          <p:cNvPr id="59" name="Text 22"/>
          <p:cNvSpPr/>
          <p:nvPr/>
        </p:nvSpPr>
        <p:spPr>
          <a:xfrm>
            <a:off x="11393424" y="5248656"/>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Tech Stack</a:t>
            </a:r>
            <a:endParaRPr lang="en-US" sz="2000" b="1" dirty="0">
              <a:latin typeface="Calibri"/>
              <a:ea typeface="Calibri"/>
              <a:cs typeface="Calibri"/>
            </a:endParaRPr>
          </a:p>
        </p:txBody>
      </p:sp>
      <p:sp>
        <p:nvSpPr>
          <p:cNvPr id="60" name="Text 23"/>
          <p:cNvSpPr/>
          <p:nvPr/>
        </p:nvSpPr>
        <p:spPr>
          <a:xfrm>
            <a:off x="11393424" y="5916168"/>
            <a:ext cx="2450592" cy="256032"/>
          </a:xfrm>
          <a:prstGeom prst="rect">
            <a:avLst/>
          </a:prstGeom>
          <a:noFill/>
          <a:ln/>
        </p:spPr>
        <p:txBody>
          <a:bodyPr wrap="none" lIns="0" tIns="0" rIns="0" bIns="0" rtlCol="0" anchor="ctr"/>
          <a:lstStyle/>
          <a:p>
            <a:pPr marL="0" indent="0" algn="l">
              <a:lnSpc>
                <a:spcPts val="2000"/>
              </a:lnSpc>
              <a:buNone/>
            </a:pPr>
            <a:r>
              <a:rPr lang="en-US" sz="2000" b="1" dirty="0">
                <a:solidFill>
                  <a:srgbClr val="999999"/>
                </a:solidFill>
                <a:latin typeface="Calibri"/>
                <a:ea typeface="Calibri"/>
                <a:cs typeface="Calibri"/>
              </a:rPr>
              <a:t>Output &amp; Results</a:t>
            </a:r>
            <a:endParaRPr lang="en-US" sz="2000" b="1" dirty="0">
              <a:latin typeface="Calibri"/>
              <a:ea typeface="Calibri"/>
              <a:cs typeface="Calibri"/>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248656" cy="8238744"/>
          </a:xfrm>
          <a:prstGeom prst="rect">
            <a:avLst/>
          </a:prstGeom>
        </p:spPr>
      </p:pic>
      <p:pic>
        <p:nvPicPr>
          <p:cNvPr id="4" name="Image 2" descr="preencoded.png"/>
          <p:cNvPicPr>
            <a:picLocks noChangeAspect="1"/>
          </p:cNvPicPr>
          <p:nvPr/>
        </p:nvPicPr>
        <p:blipFill>
          <a:blip r:embed="rId5"/>
          <a:stretch>
            <a:fillRect/>
          </a:stretch>
        </p:blipFill>
        <p:spPr>
          <a:xfrm>
            <a:off x="6044184" y="2990088"/>
            <a:ext cx="7799832" cy="1234440"/>
          </a:xfrm>
          <a:prstGeom prst="rect">
            <a:avLst/>
          </a:prstGeom>
        </p:spPr>
      </p:pic>
      <p:pic>
        <p:nvPicPr>
          <p:cNvPr id="5" name="Image 3" descr="preencoded.png"/>
          <p:cNvPicPr>
            <a:picLocks noChangeAspect="1"/>
          </p:cNvPicPr>
          <p:nvPr/>
        </p:nvPicPr>
        <p:blipFill>
          <a:blip r:embed="rId6"/>
          <a:stretch>
            <a:fillRect/>
          </a:stretch>
        </p:blipFill>
        <p:spPr>
          <a:xfrm>
            <a:off x="6044184" y="4443984"/>
            <a:ext cx="7799832" cy="1517904"/>
          </a:xfrm>
          <a:prstGeom prst="rect">
            <a:avLst/>
          </a:prstGeom>
        </p:spPr>
      </p:pic>
      <p:sp>
        <p:nvSpPr>
          <p:cNvPr id="6" name="Text 0"/>
          <p:cNvSpPr/>
          <p:nvPr/>
        </p:nvSpPr>
        <p:spPr>
          <a:xfrm>
            <a:off x="6044184" y="923544"/>
            <a:ext cx="7799832" cy="713232"/>
          </a:xfrm>
          <a:prstGeom prst="rect">
            <a:avLst/>
          </a:prstGeom>
          <a:noFill/>
          <a:ln/>
        </p:spPr>
        <p:txBody>
          <a:bodyPr wrap="none" lIns="0" tIns="0" rIns="0" bIns="0" rtlCol="0" anchor="ctr"/>
          <a:lstStyle/>
          <a:p>
            <a:pPr marL="0" indent="0" algn="l">
              <a:lnSpc>
                <a:spcPts val="5580"/>
              </a:lnSpc>
              <a:buNone/>
            </a:pPr>
            <a:r>
              <a:rPr lang="en-US" sz="4460" dirty="0">
                <a:solidFill>
                  <a:srgbClr val="B0C9E8"/>
                </a:solidFill>
                <a:latin typeface="Calibri"/>
                <a:ea typeface="Calibri"/>
                <a:cs typeface="Calibri"/>
              </a:rPr>
              <a:t>2. Problem Statement</a:t>
            </a:r>
            <a:endParaRPr lang="en-US" sz="4460" dirty="0">
              <a:latin typeface="Calibri"/>
              <a:ea typeface="Calibri"/>
              <a:cs typeface="Calibri"/>
            </a:endParaRPr>
          </a:p>
        </p:txBody>
      </p:sp>
      <p:sp>
        <p:nvSpPr>
          <p:cNvPr id="7" name="Text 1"/>
          <p:cNvSpPr/>
          <p:nvPr/>
        </p:nvSpPr>
        <p:spPr>
          <a:xfrm>
            <a:off x="6044184" y="1883664"/>
            <a:ext cx="7799832" cy="850392"/>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The Challenge: Enterprises struggle with predicting future CPU and other resource usage across different geographical regions. This leads to two costly problems:</a:t>
            </a:r>
            <a:endParaRPr lang="en-US" sz="1780" dirty="0">
              <a:latin typeface="Calibri"/>
              <a:ea typeface="Calibri"/>
              <a:cs typeface="Calibri"/>
            </a:endParaRPr>
          </a:p>
        </p:txBody>
      </p:sp>
      <p:sp>
        <p:nvSpPr>
          <p:cNvPr id="8" name="Text 2"/>
          <p:cNvSpPr/>
          <p:nvPr/>
        </p:nvSpPr>
        <p:spPr>
          <a:xfrm>
            <a:off x="6272784" y="3218688"/>
            <a:ext cx="7351776"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Calibri"/>
                <a:ea typeface="Calibri"/>
                <a:cs typeface="Calibri"/>
              </a:rPr>
              <a:t>Over-provisioning</a:t>
            </a:r>
            <a:endParaRPr lang="en-US" sz="2230" dirty="0">
              <a:latin typeface="Calibri"/>
              <a:ea typeface="Calibri"/>
              <a:cs typeface="Calibri"/>
            </a:endParaRPr>
          </a:p>
        </p:txBody>
      </p:sp>
      <p:sp>
        <p:nvSpPr>
          <p:cNvPr id="9" name="Text 3"/>
          <p:cNvSpPr/>
          <p:nvPr/>
        </p:nvSpPr>
        <p:spPr>
          <a:xfrm>
            <a:off x="6272784" y="3712464"/>
            <a:ext cx="7351776" cy="283464"/>
          </a:xfrm>
          <a:prstGeom prst="rect">
            <a:avLst/>
          </a:prstGeom>
          <a:noFill/>
          <a:ln/>
        </p:spPr>
        <p:txBody>
          <a:bodyPr wrap="none" lIns="0" tIns="0" rIns="0" bIns="0" rtlCol="0" anchor="ctr"/>
          <a:lstStyle/>
          <a:p>
            <a:pPr marL="0" indent="0" algn="l">
              <a:lnSpc>
                <a:spcPts val="2230"/>
              </a:lnSpc>
              <a:buNone/>
            </a:pPr>
            <a:r>
              <a:rPr lang="en-US" sz="1780" dirty="0">
                <a:solidFill>
                  <a:srgbClr val="000000"/>
                </a:solidFill>
                <a:latin typeface="Calibri"/>
                <a:ea typeface="Calibri"/>
                <a:cs typeface="Calibri"/>
              </a:rPr>
              <a:t> Wasting money on unused cloud resources.</a:t>
            </a:r>
            <a:endParaRPr lang="en-US" sz="1780" dirty="0">
              <a:latin typeface="Calibri"/>
              <a:ea typeface="Calibri"/>
              <a:cs typeface="Calibri"/>
            </a:endParaRPr>
          </a:p>
        </p:txBody>
      </p:sp>
      <p:sp>
        <p:nvSpPr>
          <p:cNvPr id="10" name="Text 4"/>
          <p:cNvSpPr/>
          <p:nvPr/>
        </p:nvSpPr>
        <p:spPr>
          <a:xfrm>
            <a:off x="6272784" y="4672584"/>
            <a:ext cx="7351776" cy="356616"/>
          </a:xfrm>
          <a:prstGeom prst="rect">
            <a:avLst/>
          </a:prstGeom>
          <a:noFill/>
          <a:ln/>
        </p:spPr>
        <p:txBody>
          <a:bodyPr wrap="none" lIns="0" tIns="0" rIns="0" bIns="0" rtlCol="0" anchor="ctr"/>
          <a:lstStyle/>
          <a:p>
            <a:pPr marL="0" indent="0" algn="l">
              <a:lnSpc>
                <a:spcPts val="2790"/>
              </a:lnSpc>
              <a:buNone/>
            </a:pPr>
            <a:r>
              <a:rPr lang="en-US" sz="2230" dirty="0">
                <a:solidFill>
                  <a:srgbClr val="000000"/>
                </a:solidFill>
                <a:latin typeface="思源黑体-思源黑体-Medium" pitchFamily="34" charset="0"/>
                <a:ea typeface="思源黑体-思源黑体-Medium" pitchFamily="34" charset="-122"/>
                <a:cs typeface="思源黑体-思源黑体-Medium" pitchFamily="34" charset="-120"/>
              </a:rPr>
              <a:t>Under-provisioning</a:t>
            </a:r>
            <a:endParaRPr lang="en-US" sz="2230" dirty="0"/>
          </a:p>
        </p:txBody>
      </p:sp>
      <p:sp>
        <p:nvSpPr>
          <p:cNvPr id="11" name="Text 5"/>
          <p:cNvSpPr/>
          <p:nvPr/>
        </p:nvSpPr>
        <p:spPr>
          <a:xfrm>
            <a:off x="6272784" y="5166360"/>
            <a:ext cx="7351776" cy="566928"/>
          </a:xfrm>
          <a:prstGeom prst="rect">
            <a:avLst/>
          </a:prstGeom>
          <a:noFill/>
          <a:ln/>
        </p:spPr>
        <p:txBody>
          <a:bodyPr wrap="square" lIns="0" tIns="0" rIns="0" bIns="0" rtlCol="0" anchor="ctr"/>
          <a:lstStyle/>
          <a:p>
            <a:pPr marL="0" indent="0" algn="l">
              <a:lnSpc>
                <a:spcPts val="2230"/>
              </a:lnSpc>
              <a:buNone/>
            </a:pPr>
            <a:r>
              <a:rPr lang="en-US" sz="1780" dirty="0">
                <a:solidFill>
                  <a:srgbClr val="000000"/>
                </a:solidFill>
                <a:latin typeface="Calibri"/>
                <a:ea typeface="Calibri"/>
                <a:cs typeface="Calibri"/>
              </a:rPr>
              <a:t> Risking poor performance, slow response times, and system failures during peak demand.</a:t>
            </a:r>
            <a:endParaRPr lang="en-US" sz="1780" dirty="0">
              <a:latin typeface="Calibri"/>
              <a:ea typeface="Calibri"/>
              <a:cs typeface="Calibri"/>
            </a:endParaRPr>
          </a:p>
        </p:txBody>
      </p:sp>
      <p:sp>
        <p:nvSpPr>
          <p:cNvPr id="12" name="Text 6"/>
          <p:cNvSpPr/>
          <p:nvPr/>
        </p:nvSpPr>
        <p:spPr>
          <a:xfrm>
            <a:off x="6044184" y="6208776"/>
            <a:ext cx="7799832" cy="850392"/>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Our Goal: To build an intelligent system that accurately forecasts future resource demand, which enables optimized and cost-effective capacity planning.</a:t>
            </a:r>
            <a:endParaRPr lang="en-US" sz="1780" dirty="0">
              <a:latin typeface="Calibri"/>
              <a:ea typeface="Calibri"/>
              <a:cs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5449824" cy="8238744"/>
          </a:xfrm>
          <a:prstGeom prst="rect">
            <a:avLst/>
          </a:prstGeom>
        </p:spPr>
      </p:pic>
      <p:pic>
        <p:nvPicPr>
          <p:cNvPr id="4" name="Image 2" descr="preencoded.png"/>
          <p:cNvPicPr>
            <a:picLocks noChangeAspect="1"/>
          </p:cNvPicPr>
          <p:nvPr/>
        </p:nvPicPr>
        <p:blipFill>
          <a:blip r:embed="rId5"/>
          <a:stretch>
            <a:fillRect/>
          </a:stretch>
        </p:blipFill>
        <p:spPr>
          <a:xfrm>
            <a:off x="6227064" y="2148840"/>
            <a:ext cx="3739896" cy="2505456"/>
          </a:xfrm>
          <a:prstGeom prst="rect">
            <a:avLst/>
          </a:prstGeom>
        </p:spPr>
      </p:pic>
      <p:pic>
        <p:nvPicPr>
          <p:cNvPr id="5" name="Image 3" descr="preencoded.png"/>
          <p:cNvPicPr>
            <a:picLocks noChangeAspect="1"/>
          </p:cNvPicPr>
          <p:nvPr/>
        </p:nvPicPr>
        <p:blipFill>
          <a:blip r:embed="rId5"/>
          <a:stretch>
            <a:fillRect/>
          </a:stretch>
        </p:blipFill>
        <p:spPr>
          <a:xfrm>
            <a:off x="6227064" y="4800600"/>
            <a:ext cx="3739896" cy="2505456"/>
          </a:xfrm>
          <a:prstGeom prst="rect">
            <a:avLst/>
          </a:prstGeom>
        </p:spPr>
      </p:pic>
      <p:pic>
        <p:nvPicPr>
          <p:cNvPr id="6" name="Image 4" descr="preencoded.png"/>
          <p:cNvPicPr>
            <a:picLocks noChangeAspect="1"/>
          </p:cNvPicPr>
          <p:nvPr/>
        </p:nvPicPr>
        <p:blipFill>
          <a:blip r:embed="rId6"/>
          <a:stretch>
            <a:fillRect/>
          </a:stretch>
        </p:blipFill>
        <p:spPr>
          <a:xfrm>
            <a:off x="10113264" y="2148840"/>
            <a:ext cx="3739896" cy="2505456"/>
          </a:xfrm>
          <a:prstGeom prst="rect">
            <a:avLst/>
          </a:prstGeom>
        </p:spPr>
      </p:pic>
      <p:pic>
        <p:nvPicPr>
          <p:cNvPr id="7" name="Image 5" descr="preencoded.png"/>
          <p:cNvPicPr>
            <a:picLocks noChangeAspect="1"/>
          </p:cNvPicPr>
          <p:nvPr/>
        </p:nvPicPr>
        <p:blipFill>
          <a:blip r:embed="rId6"/>
          <a:stretch>
            <a:fillRect/>
          </a:stretch>
        </p:blipFill>
        <p:spPr>
          <a:xfrm>
            <a:off x="10113264" y="4800600"/>
            <a:ext cx="3739896" cy="2505456"/>
          </a:xfrm>
          <a:prstGeom prst="rect">
            <a:avLst/>
          </a:prstGeom>
        </p:spPr>
      </p:pic>
      <p:pic>
        <p:nvPicPr>
          <p:cNvPr id="8" name="Image 6" descr="preencoded.png"/>
          <p:cNvPicPr>
            <a:picLocks noChangeAspect="1"/>
          </p:cNvPicPr>
          <p:nvPr/>
        </p:nvPicPr>
        <p:blipFill>
          <a:blip r:embed="rId7"/>
          <a:stretch>
            <a:fillRect/>
          </a:stretch>
        </p:blipFill>
        <p:spPr>
          <a:xfrm>
            <a:off x="6437376" y="3081528"/>
            <a:ext cx="3319272" cy="1362456"/>
          </a:xfrm>
          <a:prstGeom prst="rect">
            <a:avLst/>
          </a:prstGeom>
        </p:spPr>
      </p:pic>
      <p:pic>
        <p:nvPicPr>
          <p:cNvPr id="9" name="Image 7" descr="preencoded.png"/>
          <p:cNvPicPr>
            <a:picLocks noChangeAspect="1"/>
          </p:cNvPicPr>
          <p:nvPr/>
        </p:nvPicPr>
        <p:blipFill>
          <a:blip r:embed="rId7"/>
          <a:stretch>
            <a:fillRect/>
          </a:stretch>
        </p:blipFill>
        <p:spPr>
          <a:xfrm>
            <a:off x="6437376" y="5733288"/>
            <a:ext cx="3319272" cy="1362456"/>
          </a:xfrm>
          <a:prstGeom prst="rect">
            <a:avLst/>
          </a:prstGeom>
        </p:spPr>
      </p:pic>
      <p:pic>
        <p:nvPicPr>
          <p:cNvPr id="10" name="Image 8" descr="preencoded.png"/>
          <p:cNvPicPr>
            <a:picLocks noChangeAspect="1"/>
          </p:cNvPicPr>
          <p:nvPr/>
        </p:nvPicPr>
        <p:blipFill>
          <a:blip r:embed="rId7"/>
          <a:stretch>
            <a:fillRect/>
          </a:stretch>
        </p:blipFill>
        <p:spPr>
          <a:xfrm>
            <a:off x="10332720" y="3081528"/>
            <a:ext cx="3319272" cy="1362456"/>
          </a:xfrm>
          <a:prstGeom prst="rect">
            <a:avLst/>
          </a:prstGeom>
        </p:spPr>
      </p:pic>
      <p:pic>
        <p:nvPicPr>
          <p:cNvPr id="11" name="Image 9" descr="preencoded.png"/>
          <p:cNvPicPr>
            <a:picLocks noChangeAspect="1"/>
          </p:cNvPicPr>
          <p:nvPr/>
        </p:nvPicPr>
        <p:blipFill>
          <a:blip r:embed="rId7"/>
          <a:stretch>
            <a:fillRect/>
          </a:stretch>
        </p:blipFill>
        <p:spPr>
          <a:xfrm>
            <a:off x="10332720" y="5733288"/>
            <a:ext cx="3319272" cy="1362456"/>
          </a:xfrm>
          <a:prstGeom prst="rect">
            <a:avLst/>
          </a:prstGeom>
        </p:spPr>
      </p:pic>
      <p:pic>
        <p:nvPicPr>
          <p:cNvPr id="12" name="Image 10" descr="preencoded.png"/>
          <p:cNvPicPr>
            <a:picLocks noChangeAspect="1"/>
          </p:cNvPicPr>
          <p:nvPr/>
        </p:nvPicPr>
        <p:blipFill>
          <a:blip r:embed="rId8"/>
          <a:stretch>
            <a:fillRect/>
          </a:stretch>
        </p:blipFill>
        <p:spPr>
          <a:xfrm>
            <a:off x="6437376" y="2359152"/>
            <a:ext cx="548640" cy="548640"/>
          </a:xfrm>
          <a:prstGeom prst="rect">
            <a:avLst/>
          </a:prstGeom>
        </p:spPr>
      </p:pic>
      <p:pic>
        <p:nvPicPr>
          <p:cNvPr id="13" name="Image 11" descr="preencoded.png"/>
          <p:cNvPicPr>
            <a:picLocks noChangeAspect="1"/>
          </p:cNvPicPr>
          <p:nvPr/>
        </p:nvPicPr>
        <p:blipFill>
          <a:blip r:embed="rId8"/>
          <a:stretch>
            <a:fillRect/>
          </a:stretch>
        </p:blipFill>
        <p:spPr>
          <a:xfrm>
            <a:off x="6437376" y="5010912"/>
            <a:ext cx="548640" cy="548640"/>
          </a:xfrm>
          <a:prstGeom prst="rect">
            <a:avLst/>
          </a:prstGeom>
        </p:spPr>
      </p:pic>
      <p:pic>
        <p:nvPicPr>
          <p:cNvPr id="14" name="Image 12" descr="preencoded.png"/>
          <p:cNvPicPr>
            <a:picLocks noChangeAspect="1"/>
          </p:cNvPicPr>
          <p:nvPr/>
        </p:nvPicPr>
        <p:blipFill>
          <a:blip r:embed="rId9"/>
          <a:stretch>
            <a:fillRect/>
          </a:stretch>
        </p:blipFill>
        <p:spPr>
          <a:xfrm>
            <a:off x="10332720" y="2359152"/>
            <a:ext cx="548640" cy="548640"/>
          </a:xfrm>
          <a:prstGeom prst="rect">
            <a:avLst/>
          </a:prstGeom>
        </p:spPr>
      </p:pic>
      <p:pic>
        <p:nvPicPr>
          <p:cNvPr id="15" name="Image 13" descr="preencoded.png"/>
          <p:cNvPicPr>
            <a:picLocks noChangeAspect="1"/>
          </p:cNvPicPr>
          <p:nvPr/>
        </p:nvPicPr>
        <p:blipFill>
          <a:blip r:embed="rId9"/>
          <a:stretch>
            <a:fillRect/>
          </a:stretch>
        </p:blipFill>
        <p:spPr>
          <a:xfrm>
            <a:off x="10332720" y="5010912"/>
            <a:ext cx="548640" cy="548640"/>
          </a:xfrm>
          <a:prstGeom prst="rect">
            <a:avLst/>
          </a:prstGeom>
        </p:spPr>
      </p:pic>
      <p:sp>
        <p:nvSpPr>
          <p:cNvPr id="16" name="Text 0"/>
          <p:cNvSpPr/>
          <p:nvPr/>
        </p:nvSpPr>
        <p:spPr>
          <a:xfrm>
            <a:off x="6245352" y="960120"/>
            <a:ext cx="7598664" cy="576072"/>
          </a:xfrm>
          <a:prstGeom prst="rect">
            <a:avLst/>
          </a:prstGeom>
          <a:noFill/>
          <a:ln/>
        </p:spPr>
        <p:txBody>
          <a:bodyPr wrap="none" lIns="0" tIns="0" rIns="0" bIns="0" rtlCol="0" anchor="ctr"/>
          <a:lstStyle/>
          <a:p>
            <a:pPr marL="0" indent="0" algn="l">
              <a:lnSpc>
                <a:spcPts val="4460"/>
              </a:lnSpc>
              <a:buNone/>
            </a:pPr>
            <a:r>
              <a:rPr lang="en-US" sz="3570" dirty="0">
                <a:solidFill>
                  <a:srgbClr val="B0C9E8"/>
                </a:solidFill>
                <a:latin typeface="Calibri"/>
                <a:ea typeface="Calibri"/>
                <a:cs typeface="Calibri"/>
              </a:rPr>
              <a:t>3. Objectives</a:t>
            </a:r>
            <a:endParaRPr lang="en-US" sz="3570" dirty="0">
              <a:latin typeface="Calibri"/>
              <a:ea typeface="Calibri"/>
              <a:cs typeface="Calibri"/>
            </a:endParaRPr>
          </a:p>
        </p:txBody>
      </p:sp>
      <p:sp>
        <p:nvSpPr>
          <p:cNvPr id="17" name="Text 1"/>
          <p:cNvSpPr/>
          <p:nvPr/>
        </p:nvSpPr>
        <p:spPr>
          <a:xfrm>
            <a:off x="6245352" y="1728216"/>
            <a:ext cx="7598664" cy="228600"/>
          </a:xfrm>
          <a:prstGeom prst="rect">
            <a:avLst/>
          </a:prstGeom>
          <a:noFill/>
          <a:ln/>
        </p:spPr>
        <p:txBody>
          <a:bodyPr wrap="none" lIns="0" tIns="0" rIns="0" bIns="0" rtlCol="0" anchor="ctr"/>
          <a:lstStyle/>
          <a:p>
            <a:pPr marL="0" indent="0" algn="l">
              <a:lnSpc>
                <a:spcPts val="1780"/>
              </a:lnSpc>
              <a:buNone/>
            </a:pPr>
            <a:r>
              <a:rPr lang="en-US" dirty="0">
                <a:solidFill>
                  <a:schemeClr val="bg1"/>
                </a:solidFill>
                <a:latin typeface="Calibri"/>
                <a:ea typeface="Calibri"/>
                <a:cs typeface="Calibri"/>
              </a:rPr>
              <a:t>The project was guided by four main objectives:</a:t>
            </a:r>
            <a:endParaRPr lang="en-US">
              <a:solidFill>
                <a:schemeClr val="bg1"/>
              </a:solidFill>
              <a:latin typeface="Calibri"/>
              <a:ea typeface="Calibri"/>
              <a:cs typeface="Calibri"/>
            </a:endParaRPr>
          </a:p>
        </p:txBody>
      </p:sp>
      <p:sp>
        <p:nvSpPr>
          <p:cNvPr id="18" name="Text 2"/>
          <p:cNvSpPr/>
          <p:nvPr/>
        </p:nvSpPr>
        <p:spPr>
          <a:xfrm>
            <a:off x="6638544" y="2450592"/>
            <a:ext cx="146304" cy="365760"/>
          </a:xfrm>
          <a:prstGeom prst="rect">
            <a:avLst/>
          </a:prstGeom>
          <a:noFill/>
          <a:ln/>
        </p:spPr>
        <p:txBody>
          <a:bodyPr wrap="none" lIns="0" tIns="0" rIns="0" bIns="0" rtlCol="0" anchor="ctr"/>
          <a:lstStyle/>
          <a:p>
            <a:pPr marL="0" indent="0" algn="l">
              <a:lnSpc>
                <a:spcPts val="231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1920" dirty="0"/>
          </a:p>
        </p:txBody>
      </p:sp>
      <p:sp>
        <p:nvSpPr>
          <p:cNvPr id="19" name="Text 3"/>
          <p:cNvSpPr/>
          <p:nvPr/>
        </p:nvSpPr>
        <p:spPr>
          <a:xfrm>
            <a:off x="6437376" y="3081528"/>
            <a:ext cx="3319272" cy="283464"/>
          </a:xfrm>
          <a:prstGeom prst="rect">
            <a:avLst/>
          </a:prstGeom>
          <a:noFill/>
          <a:ln/>
        </p:spPr>
        <p:txBody>
          <a:bodyPr wrap="none" lIns="0" tIns="0" rIns="0" bIns="0" rtlCol="0" anchor="ctr"/>
          <a:lstStyle/>
          <a:p>
            <a:pPr marL="0" indent="0" algn="l">
              <a:lnSpc>
                <a:spcPts val="2230"/>
              </a:lnSpc>
              <a:buNone/>
            </a:pPr>
            <a:r>
              <a:rPr lang="en-US" sz="2800" b="1" dirty="0">
                <a:solidFill>
                  <a:srgbClr val="000000"/>
                </a:solidFill>
                <a:latin typeface="Calibri"/>
                <a:ea typeface="Calibri"/>
                <a:cs typeface="Calibri"/>
              </a:rPr>
              <a:t>Predict</a:t>
            </a:r>
            <a:endParaRPr lang="en-US" sz="2800" b="1" dirty="0">
              <a:latin typeface="Calibri"/>
              <a:ea typeface="Calibri"/>
              <a:cs typeface="Calibri"/>
            </a:endParaRPr>
          </a:p>
        </p:txBody>
      </p:sp>
      <p:sp>
        <p:nvSpPr>
          <p:cNvPr id="20" name="Text 4"/>
          <p:cNvSpPr/>
          <p:nvPr/>
        </p:nvSpPr>
        <p:spPr>
          <a:xfrm>
            <a:off x="6437376" y="3529584"/>
            <a:ext cx="3319272" cy="914400"/>
          </a:xfrm>
          <a:prstGeom prst="rect">
            <a:avLst/>
          </a:prstGeom>
          <a:noFill/>
          <a:ln/>
        </p:spPr>
        <p:txBody>
          <a:bodyPr wrap="square" lIns="0" tIns="0" rIns="0" bIns="0" rtlCol="0" anchor="ctr"/>
          <a:lstStyle/>
          <a:p>
            <a:pPr marL="0" indent="0" algn="l">
              <a:lnSpc>
                <a:spcPts val="1780"/>
              </a:lnSpc>
              <a:buNone/>
            </a:pPr>
            <a:r>
              <a:rPr lang="en-US" sz="1420" dirty="0">
                <a:solidFill>
                  <a:srgbClr val="000000"/>
                </a:solidFill>
                <a:latin typeface="Calibri"/>
                <a:ea typeface="Calibri"/>
                <a:cs typeface="Calibri"/>
              </a:rPr>
              <a:t> Develop and compare multiple machine learning models (ARIMA, XGBoost, LSTM) to accurately forecast future CPU demand.</a:t>
            </a:r>
            <a:endParaRPr lang="en-US" sz="1420" dirty="0">
              <a:latin typeface="Calibri"/>
              <a:ea typeface="Calibri"/>
              <a:cs typeface="Calibri"/>
            </a:endParaRPr>
          </a:p>
        </p:txBody>
      </p:sp>
      <p:sp>
        <p:nvSpPr>
          <p:cNvPr id="21" name="Text 5"/>
          <p:cNvSpPr/>
          <p:nvPr/>
        </p:nvSpPr>
        <p:spPr>
          <a:xfrm>
            <a:off x="6638544" y="5102352"/>
            <a:ext cx="146304" cy="365760"/>
          </a:xfrm>
          <a:prstGeom prst="rect">
            <a:avLst/>
          </a:prstGeom>
          <a:noFill/>
          <a:ln/>
        </p:spPr>
        <p:txBody>
          <a:bodyPr wrap="none" lIns="0" tIns="0" rIns="0" bIns="0" rtlCol="0" anchor="ctr"/>
          <a:lstStyle/>
          <a:p>
            <a:pPr marL="0" indent="0" algn="l">
              <a:lnSpc>
                <a:spcPts val="2310"/>
              </a:lnSpc>
              <a:buNone/>
            </a:pPr>
            <a:r>
              <a:rPr lang="en-US" sz="192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1920" dirty="0"/>
          </a:p>
        </p:txBody>
      </p:sp>
      <p:sp>
        <p:nvSpPr>
          <p:cNvPr id="22" name="Text 6"/>
          <p:cNvSpPr/>
          <p:nvPr/>
        </p:nvSpPr>
        <p:spPr>
          <a:xfrm>
            <a:off x="6437376" y="5733288"/>
            <a:ext cx="3319272" cy="283464"/>
          </a:xfrm>
          <a:prstGeom prst="rect">
            <a:avLst/>
          </a:prstGeom>
          <a:noFill/>
          <a:ln/>
        </p:spPr>
        <p:txBody>
          <a:bodyPr wrap="none" lIns="0" tIns="0" rIns="0" bIns="0" rtlCol="0" anchor="ctr"/>
          <a:lstStyle/>
          <a:p>
            <a:pPr marL="0" indent="0" algn="l">
              <a:lnSpc>
                <a:spcPts val="2230"/>
              </a:lnSpc>
              <a:buNone/>
            </a:pPr>
            <a:r>
              <a:rPr lang="en-US" sz="2800" b="1" dirty="0">
                <a:solidFill>
                  <a:srgbClr val="000000"/>
                </a:solidFill>
                <a:latin typeface="Calibri"/>
                <a:ea typeface="Calibri"/>
                <a:cs typeface="Calibri"/>
              </a:rPr>
              <a:t>Optimize</a:t>
            </a:r>
            <a:endParaRPr lang="en-US" sz="2800" b="1" dirty="0">
              <a:latin typeface="Calibri"/>
              <a:ea typeface="Calibri"/>
              <a:cs typeface="Calibri"/>
            </a:endParaRPr>
          </a:p>
        </p:txBody>
      </p:sp>
      <p:sp>
        <p:nvSpPr>
          <p:cNvPr id="23" name="Text 7"/>
          <p:cNvSpPr/>
          <p:nvPr/>
        </p:nvSpPr>
        <p:spPr>
          <a:xfrm>
            <a:off x="6437376" y="6181344"/>
            <a:ext cx="3319272" cy="914400"/>
          </a:xfrm>
          <a:prstGeom prst="rect">
            <a:avLst/>
          </a:prstGeom>
          <a:noFill/>
          <a:ln/>
        </p:spPr>
        <p:txBody>
          <a:bodyPr wrap="square" lIns="0" tIns="0" rIns="0" bIns="0" rtlCol="0" anchor="ctr"/>
          <a:lstStyle/>
          <a:p>
            <a:pPr marL="0" indent="0" algn="l">
              <a:lnSpc>
                <a:spcPts val="1780"/>
              </a:lnSpc>
              <a:buNone/>
            </a:pPr>
            <a:r>
              <a:rPr lang="en-US" sz="1420" dirty="0">
                <a:solidFill>
                  <a:srgbClr val="000000"/>
                </a:solidFill>
                <a:latin typeface="Calibri"/>
                <a:ea typeface="Calibri"/>
                <a:cs typeface="Calibri"/>
              </a:rPr>
              <a:t> Build a capacity planning module to provide actionable recommendations based on the forecast, helping to prevent shortages and reduce costs.</a:t>
            </a:r>
            <a:endParaRPr lang="en-US" sz="1420" dirty="0">
              <a:latin typeface="Calibri"/>
              <a:ea typeface="Calibri"/>
              <a:cs typeface="Calibri"/>
            </a:endParaRPr>
          </a:p>
        </p:txBody>
      </p:sp>
      <p:sp>
        <p:nvSpPr>
          <p:cNvPr id="24" name="Text 8"/>
          <p:cNvSpPr/>
          <p:nvPr/>
        </p:nvSpPr>
        <p:spPr>
          <a:xfrm>
            <a:off x="10332720" y="3081528"/>
            <a:ext cx="3319272" cy="283464"/>
          </a:xfrm>
          <a:prstGeom prst="rect">
            <a:avLst/>
          </a:prstGeom>
          <a:noFill/>
          <a:ln/>
        </p:spPr>
        <p:txBody>
          <a:bodyPr wrap="none" lIns="0" tIns="0" rIns="0" bIns="0" rtlCol="0" anchor="ctr"/>
          <a:lstStyle/>
          <a:p>
            <a:pPr marL="0" indent="0" algn="l">
              <a:lnSpc>
                <a:spcPts val="2230"/>
              </a:lnSpc>
              <a:buNone/>
            </a:pPr>
            <a:r>
              <a:rPr lang="en-US" sz="2800" b="1" dirty="0">
                <a:solidFill>
                  <a:srgbClr val="000000"/>
                </a:solidFill>
                <a:latin typeface="Calibri"/>
                <a:ea typeface="Calibri"/>
                <a:cs typeface="Calibri"/>
              </a:rPr>
              <a:t>Visualize</a:t>
            </a:r>
            <a:endParaRPr lang="en-US" sz="2800" b="1" dirty="0">
              <a:latin typeface="Calibri"/>
              <a:ea typeface="Calibri"/>
              <a:cs typeface="Calibri"/>
            </a:endParaRPr>
          </a:p>
        </p:txBody>
      </p:sp>
      <p:sp>
        <p:nvSpPr>
          <p:cNvPr id="25" name="Text 9"/>
          <p:cNvSpPr/>
          <p:nvPr/>
        </p:nvSpPr>
        <p:spPr>
          <a:xfrm>
            <a:off x="10533888" y="2450592"/>
            <a:ext cx="146304" cy="365760"/>
          </a:xfrm>
          <a:prstGeom prst="rect">
            <a:avLst/>
          </a:prstGeom>
          <a:noFill/>
          <a:ln/>
        </p:spPr>
        <p:txBody>
          <a:bodyPr wrap="none" lIns="0" tIns="0" rIns="0" bIns="0" rtlCol="0" anchor="ctr"/>
          <a:lstStyle/>
          <a:p>
            <a:pPr marL="0" indent="0" algn="l">
              <a:lnSpc>
                <a:spcPts val="2310"/>
              </a:lnSpc>
              <a:buNone/>
            </a:pPr>
            <a:r>
              <a:rPr lang="en-US" sz="192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1920" dirty="0"/>
          </a:p>
        </p:txBody>
      </p:sp>
      <p:sp>
        <p:nvSpPr>
          <p:cNvPr id="26" name="Text 10"/>
          <p:cNvSpPr/>
          <p:nvPr/>
        </p:nvSpPr>
        <p:spPr>
          <a:xfrm>
            <a:off x="10332720" y="3529584"/>
            <a:ext cx="3319272" cy="914400"/>
          </a:xfrm>
          <a:prstGeom prst="rect">
            <a:avLst/>
          </a:prstGeom>
          <a:noFill/>
          <a:ln/>
        </p:spPr>
        <p:txBody>
          <a:bodyPr wrap="square" lIns="0" tIns="0" rIns="0" bIns="0" rtlCol="0" anchor="ctr"/>
          <a:lstStyle/>
          <a:p>
            <a:pPr marL="0" indent="0" algn="l">
              <a:lnSpc>
                <a:spcPts val="1780"/>
              </a:lnSpc>
              <a:buNone/>
            </a:pPr>
            <a:r>
              <a:rPr lang="en-US" sz="1420" dirty="0">
                <a:solidFill>
                  <a:srgbClr val="000000"/>
                </a:solidFill>
                <a:latin typeface="Calibri"/>
                <a:ea typeface="Calibri"/>
                <a:cs typeface="Calibri"/>
              </a:rPr>
              <a:t> Create a user-friendly, interactive dashboard to visualize historical data, model performance, and future forecasts.</a:t>
            </a:r>
            <a:endParaRPr lang="en-US" sz="1420" dirty="0">
              <a:latin typeface="Calibri"/>
              <a:ea typeface="Calibri"/>
              <a:cs typeface="Calibri"/>
            </a:endParaRPr>
          </a:p>
        </p:txBody>
      </p:sp>
      <p:sp>
        <p:nvSpPr>
          <p:cNvPr id="27" name="Text 11"/>
          <p:cNvSpPr/>
          <p:nvPr/>
        </p:nvSpPr>
        <p:spPr>
          <a:xfrm>
            <a:off x="10533888" y="5102352"/>
            <a:ext cx="146304" cy="365760"/>
          </a:xfrm>
          <a:prstGeom prst="rect">
            <a:avLst/>
          </a:prstGeom>
          <a:noFill/>
          <a:ln/>
        </p:spPr>
        <p:txBody>
          <a:bodyPr wrap="none" lIns="0" tIns="0" rIns="0" bIns="0" rtlCol="0" anchor="ctr"/>
          <a:lstStyle/>
          <a:p>
            <a:pPr marL="0" indent="0" algn="l">
              <a:lnSpc>
                <a:spcPts val="2310"/>
              </a:lnSpc>
              <a:buNone/>
            </a:pPr>
            <a:r>
              <a:rPr lang="en-US" sz="1920" dirty="0">
                <a:solidFill>
                  <a:srgbClr val="121212"/>
                </a:solidFill>
                <a:latin typeface="思源黑体-思源黑体-Medium" pitchFamily="34" charset="0"/>
                <a:ea typeface="思源黑体-思源黑体-Medium" pitchFamily="34" charset="-122"/>
                <a:cs typeface="思源黑体-思源黑体-Medium" pitchFamily="34" charset="-120"/>
              </a:rPr>
              <a:t>4</a:t>
            </a:r>
            <a:endParaRPr lang="en-US" sz="1920" dirty="0"/>
          </a:p>
        </p:txBody>
      </p:sp>
      <p:sp>
        <p:nvSpPr>
          <p:cNvPr id="28" name="Text 12"/>
          <p:cNvSpPr/>
          <p:nvPr/>
        </p:nvSpPr>
        <p:spPr>
          <a:xfrm>
            <a:off x="10332720" y="5733288"/>
            <a:ext cx="3319272" cy="283464"/>
          </a:xfrm>
          <a:prstGeom prst="rect">
            <a:avLst/>
          </a:prstGeom>
          <a:noFill/>
          <a:ln/>
        </p:spPr>
        <p:txBody>
          <a:bodyPr wrap="none" lIns="0" tIns="0" rIns="0" bIns="0" rtlCol="0" anchor="ctr"/>
          <a:lstStyle/>
          <a:p>
            <a:pPr marL="0" indent="0" algn="l">
              <a:lnSpc>
                <a:spcPts val="2230"/>
              </a:lnSpc>
              <a:buNone/>
            </a:pPr>
            <a:r>
              <a:rPr lang="en-US" sz="2800" b="1" dirty="0">
                <a:solidFill>
                  <a:srgbClr val="000000"/>
                </a:solidFill>
                <a:latin typeface="Calibri"/>
                <a:ea typeface="Calibri"/>
                <a:cs typeface="Calibri"/>
              </a:rPr>
              <a:t>Monitor</a:t>
            </a:r>
            <a:endParaRPr lang="en-US" sz="2800" b="1" dirty="0">
              <a:latin typeface="Calibri"/>
              <a:ea typeface="Calibri"/>
              <a:cs typeface="Calibri"/>
            </a:endParaRPr>
          </a:p>
        </p:txBody>
      </p:sp>
      <p:sp>
        <p:nvSpPr>
          <p:cNvPr id="29" name="Text 13"/>
          <p:cNvSpPr/>
          <p:nvPr/>
        </p:nvSpPr>
        <p:spPr>
          <a:xfrm>
            <a:off x="10332720" y="6181344"/>
            <a:ext cx="3319272" cy="685800"/>
          </a:xfrm>
          <a:prstGeom prst="rect">
            <a:avLst/>
          </a:prstGeom>
          <a:noFill/>
          <a:ln/>
        </p:spPr>
        <p:txBody>
          <a:bodyPr wrap="square" lIns="0" tIns="0" rIns="0" bIns="0" rtlCol="0" anchor="ctr"/>
          <a:lstStyle/>
          <a:p>
            <a:pPr marL="0" indent="0" algn="l">
              <a:lnSpc>
                <a:spcPts val="1780"/>
              </a:lnSpc>
              <a:buNone/>
            </a:pPr>
            <a:r>
              <a:rPr lang="en-US" sz="1420" dirty="0">
                <a:solidFill>
                  <a:srgbClr val="000000"/>
                </a:solidFill>
                <a:latin typeface="Calibri"/>
                <a:ea typeface="Calibri"/>
                <a:cs typeface="Calibri"/>
              </a:rPr>
              <a:t> Implement a model health monitoring system to track the accuracy of the best model over time.</a:t>
            </a:r>
            <a:endParaRPr lang="en-US" sz="1420" dirty="0">
              <a:latin typeface="Calibri"/>
              <a:ea typeface="Calibri"/>
              <a:cs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A diagram of a process&#10;&#10;AI-generated content may be incorrect."/>
          <p:cNvPicPr>
            <a:picLocks noChangeAspect="1"/>
          </p:cNvPicPr>
          <p:nvPr/>
        </p:nvPicPr>
        <p:blipFill>
          <a:blip r:embed="rId4"/>
          <a:stretch>
            <a:fillRect/>
          </a:stretch>
        </p:blipFill>
        <p:spPr>
          <a:xfrm>
            <a:off x="1721429" y="1426678"/>
            <a:ext cx="10675815" cy="392503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Text 0"/>
          <p:cNvSpPr/>
          <p:nvPr/>
        </p:nvSpPr>
        <p:spPr>
          <a:xfrm>
            <a:off x="782081" y="502427"/>
            <a:ext cx="13048488" cy="713232"/>
          </a:xfrm>
          <a:prstGeom prst="rect">
            <a:avLst/>
          </a:prstGeom>
          <a:noFill/>
          <a:ln/>
        </p:spPr>
        <p:txBody>
          <a:bodyPr wrap="none" lIns="0" tIns="0" rIns="0" bIns="0" rtlCol="0" anchor="ctr"/>
          <a:lstStyle/>
          <a:p>
            <a:pPr marL="0" indent="0" algn="l">
              <a:lnSpc>
                <a:spcPts val="5580"/>
              </a:lnSpc>
              <a:buNone/>
            </a:pPr>
            <a:r>
              <a:rPr lang="en-US" sz="4450" dirty="0">
                <a:solidFill>
                  <a:srgbClr val="B0C9E8"/>
                </a:solidFill>
                <a:latin typeface="Calibri"/>
                <a:ea typeface="思源黑体-思源黑体-Medium" pitchFamily="34" charset="-122"/>
                <a:cs typeface="思源黑体-思源黑体-Medium" pitchFamily="34" charset="-120"/>
              </a:rPr>
              <a:t>4. Project Architecture</a:t>
            </a:r>
            <a:endParaRPr lang="en-US" sz="4450">
              <a:latin typeface="Calibri"/>
              <a:ea typeface="Calibri"/>
              <a:cs typeface="Calibri"/>
            </a:endParaRPr>
          </a:p>
        </p:txBody>
      </p:sp>
      <p:sp>
        <p:nvSpPr>
          <p:cNvPr id="5" name="Text 1"/>
          <p:cNvSpPr/>
          <p:nvPr/>
        </p:nvSpPr>
        <p:spPr>
          <a:xfrm>
            <a:off x="532481" y="5750066"/>
            <a:ext cx="13048488" cy="1899261"/>
          </a:xfrm>
          <a:prstGeom prst="rect">
            <a:avLst/>
          </a:prstGeom>
          <a:noFill/>
          <a:ln/>
        </p:spPr>
        <p:txBody>
          <a:bodyPr wrap="square" lIns="0" tIns="0" rIns="0" bIns="0" rtlCol="0" anchor="ctr"/>
          <a:lstStyle/>
          <a:p>
            <a:r>
              <a:rPr lang="en-US" sz="2800" b="1" dirty="0">
                <a:solidFill>
                  <a:schemeClr val="bg1"/>
                </a:solidFill>
              </a:rPr>
              <a:t>🏗️ Production-Grade ML Architecture</a:t>
            </a:r>
            <a:endParaRPr lang="en-US" sz="2800" b="1">
              <a:solidFill>
                <a:schemeClr val="bg1"/>
              </a:solidFill>
              <a:ea typeface="Calibri"/>
              <a:cs typeface="Calibri"/>
            </a:endParaRPr>
          </a:p>
          <a:p>
            <a:endParaRPr lang="en-US" sz="1000" b="1" dirty="0">
              <a:solidFill>
                <a:schemeClr val="bg1"/>
              </a:solidFill>
              <a:ea typeface="+mn-lt"/>
              <a:cs typeface="+mn-lt"/>
            </a:endParaRPr>
          </a:p>
          <a:p>
            <a:r>
              <a:rPr lang="en-US" sz="2400" b="1" dirty="0">
                <a:solidFill>
                  <a:schemeClr val="bg1"/>
                </a:solidFill>
                <a:ea typeface="+mn-lt"/>
                <a:cs typeface="+mn-lt"/>
              </a:rPr>
              <a:t>Data Layer:</a:t>
            </a:r>
            <a:r>
              <a:rPr lang="en-US" sz="2400" dirty="0">
                <a:solidFill>
                  <a:schemeClr val="bg1"/>
                </a:solidFill>
                <a:ea typeface="+mn-lt"/>
                <a:cs typeface="+mn-lt"/>
              </a:rPr>
              <a:t> CSV ingestion &amp; quality validation → </a:t>
            </a:r>
            <a:r>
              <a:rPr lang="en-US" sz="2400" b="1" dirty="0">
                <a:solidFill>
                  <a:schemeClr val="bg1"/>
                </a:solidFill>
                <a:ea typeface="+mn-lt"/>
                <a:cs typeface="+mn-lt"/>
              </a:rPr>
              <a:t>ML Pipeline:</a:t>
            </a:r>
            <a:r>
              <a:rPr lang="en-US" sz="2400" dirty="0">
                <a:solidFill>
                  <a:schemeClr val="bg1"/>
                </a:solidFill>
                <a:ea typeface="+mn-lt"/>
                <a:cs typeface="+mn-lt"/>
              </a:rPr>
              <a:t> Feature engineering + automated model training → </a:t>
            </a:r>
            <a:r>
              <a:rPr lang="en-US" sz="2400" b="1" dirty="0">
                <a:solidFill>
                  <a:schemeClr val="bg1"/>
                </a:solidFill>
                <a:ea typeface="+mn-lt"/>
                <a:cs typeface="+mn-lt"/>
              </a:rPr>
              <a:t>API Layer:</a:t>
            </a:r>
            <a:r>
              <a:rPr lang="en-US" sz="2400" dirty="0">
                <a:solidFill>
                  <a:schemeClr val="bg1"/>
                </a:solidFill>
                <a:ea typeface="+mn-lt"/>
                <a:cs typeface="+mn-lt"/>
              </a:rPr>
              <a:t> Flask backend with 37 Active REST endpoints →</a:t>
            </a:r>
            <a:r>
              <a:rPr lang="en-US" sz="2400" b="1" dirty="0">
                <a:solidFill>
                  <a:schemeClr val="bg1"/>
                </a:solidFill>
                <a:ea typeface="+mn-lt"/>
                <a:cs typeface="+mn-lt"/>
              </a:rPr>
              <a:t> Presentation: </a:t>
            </a:r>
            <a:r>
              <a:rPr lang="en-US" sz="2400" dirty="0" err="1">
                <a:solidFill>
                  <a:schemeClr val="bg1"/>
                </a:solidFill>
                <a:ea typeface="+mn-lt"/>
                <a:cs typeface="+mn-lt"/>
              </a:rPr>
              <a:t>Streamlit</a:t>
            </a:r>
            <a:r>
              <a:rPr lang="en-US" sz="2400" dirty="0">
                <a:solidFill>
                  <a:schemeClr val="bg1"/>
                </a:solidFill>
                <a:ea typeface="+mn-lt"/>
                <a:cs typeface="+mn-lt"/>
              </a:rPr>
              <a:t> dashboard delivering real-time forecasts &amp; capacity planning</a:t>
            </a:r>
            <a:endParaRPr lang="en-US" sz="2400" dirty="0">
              <a:solidFill>
                <a:schemeClr val="bg1"/>
              </a:solidFill>
              <a:ea typeface="Calibri"/>
              <a:cs typeface="Calibri"/>
            </a:endParaRPr>
          </a:p>
          <a:p>
            <a:pPr>
              <a:lnSpc>
                <a:spcPts val="2230"/>
              </a:lnSpc>
            </a:pPr>
            <a:endParaRPr lang="en-US" sz="2400" dirty="0">
              <a:solidFill>
                <a:schemeClr val="bg1"/>
              </a:solidFill>
              <a:latin typeface="思源黑体-思源黑体-Medium"/>
              <a:ea typeface="思源黑体-思源黑体-Medium"/>
              <a:cs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3447"/>
            <a:ext cx="14630400" cy="8238744"/>
          </a:xfrm>
          <a:prstGeom prst="rect">
            <a:avLst/>
          </a:prstGeom>
        </p:spPr>
      </p:pic>
      <p:pic>
        <p:nvPicPr>
          <p:cNvPr id="3" name="Image 1" descr="A screenshot of a computer program&#10;&#10;AI-generated content may be incorrect."/>
          <p:cNvPicPr>
            <a:picLocks noChangeAspect="1"/>
          </p:cNvPicPr>
          <p:nvPr/>
        </p:nvPicPr>
        <p:blipFill>
          <a:blip r:embed="rId4"/>
          <a:srcRect l="14487" t="9039" r="259" b="7685"/>
          <a:stretch>
            <a:fillRect/>
          </a:stretch>
        </p:blipFill>
        <p:spPr>
          <a:xfrm>
            <a:off x="-1075" y="1507"/>
            <a:ext cx="5745728" cy="8224819"/>
          </a:xfrm>
          <a:prstGeom prst="flowChartDelay">
            <a:avLst/>
          </a:prstGeom>
        </p:spPr>
      </p:pic>
      <p:pic>
        <p:nvPicPr>
          <p:cNvPr id="4" name="Image 2" descr="preencoded.png"/>
          <p:cNvPicPr>
            <a:picLocks noChangeAspect="1"/>
          </p:cNvPicPr>
          <p:nvPr/>
        </p:nvPicPr>
        <p:blipFill>
          <a:blip r:embed="rId5"/>
          <a:stretch>
            <a:fillRect/>
          </a:stretch>
        </p:blipFill>
        <p:spPr>
          <a:xfrm>
            <a:off x="5989320" y="2779776"/>
            <a:ext cx="3822192" cy="1837944"/>
          </a:xfrm>
          <a:prstGeom prst="rect">
            <a:avLst/>
          </a:prstGeom>
        </p:spPr>
      </p:pic>
      <p:pic>
        <p:nvPicPr>
          <p:cNvPr id="5" name="Image 3" descr="preencoded.png"/>
          <p:cNvPicPr>
            <a:picLocks noChangeAspect="1"/>
          </p:cNvPicPr>
          <p:nvPr/>
        </p:nvPicPr>
        <p:blipFill>
          <a:blip r:embed="rId6"/>
          <a:stretch>
            <a:fillRect/>
          </a:stretch>
        </p:blipFill>
        <p:spPr>
          <a:xfrm>
            <a:off x="5989320" y="4846320"/>
            <a:ext cx="3822192" cy="2121408"/>
          </a:xfrm>
          <a:prstGeom prst="rect">
            <a:avLst/>
          </a:prstGeom>
        </p:spPr>
      </p:pic>
      <p:pic>
        <p:nvPicPr>
          <p:cNvPr id="6" name="Image 4" descr="preencoded.png"/>
          <p:cNvPicPr>
            <a:picLocks noChangeAspect="1"/>
          </p:cNvPicPr>
          <p:nvPr/>
        </p:nvPicPr>
        <p:blipFill>
          <a:blip r:embed="rId5"/>
          <a:stretch>
            <a:fillRect/>
          </a:stretch>
        </p:blipFill>
        <p:spPr>
          <a:xfrm>
            <a:off x="10030968" y="2779776"/>
            <a:ext cx="3822192" cy="1837944"/>
          </a:xfrm>
          <a:prstGeom prst="rect">
            <a:avLst/>
          </a:prstGeom>
        </p:spPr>
      </p:pic>
      <p:pic>
        <p:nvPicPr>
          <p:cNvPr id="7" name="Image 5" descr="preencoded.png"/>
          <p:cNvPicPr>
            <a:picLocks noChangeAspect="1"/>
          </p:cNvPicPr>
          <p:nvPr/>
        </p:nvPicPr>
        <p:blipFill>
          <a:blip r:embed="rId6"/>
          <a:stretch>
            <a:fillRect/>
          </a:stretch>
        </p:blipFill>
        <p:spPr>
          <a:xfrm>
            <a:off x="10030968" y="4846320"/>
            <a:ext cx="3822192" cy="2121408"/>
          </a:xfrm>
          <a:prstGeom prst="rect">
            <a:avLst/>
          </a:prstGeom>
        </p:spPr>
      </p:pic>
      <p:pic>
        <p:nvPicPr>
          <p:cNvPr id="8" name="Image 6" descr="preencoded.png"/>
          <p:cNvPicPr>
            <a:picLocks noChangeAspect="1"/>
          </p:cNvPicPr>
          <p:nvPr/>
        </p:nvPicPr>
        <p:blipFill>
          <a:blip r:embed="rId7"/>
          <a:stretch>
            <a:fillRect/>
          </a:stretch>
        </p:blipFill>
        <p:spPr>
          <a:xfrm>
            <a:off x="5971032" y="3163824"/>
            <a:ext cx="3849624" cy="1472184"/>
          </a:xfrm>
          <a:prstGeom prst="rect">
            <a:avLst/>
          </a:prstGeom>
        </p:spPr>
      </p:pic>
      <p:pic>
        <p:nvPicPr>
          <p:cNvPr id="9" name="Image 7" descr="preencoded.png"/>
          <p:cNvPicPr>
            <a:picLocks noChangeAspect="1"/>
          </p:cNvPicPr>
          <p:nvPr/>
        </p:nvPicPr>
        <p:blipFill>
          <a:blip r:embed="rId8"/>
          <a:stretch>
            <a:fillRect/>
          </a:stretch>
        </p:blipFill>
        <p:spPr>
          <a:xfrm>
            <a:off x="5971032" y="5221224"/>
            <a:ext cx="3849624" cy="1755648"/>
          </a:xfrm>
          <a:prstGeom prst="rect">
            <a:avLst/>
          </a:prstGeom>
        </p:spPr>
      </p:pic>
      <p:pic>
        <p:nvPicPr>
          <p:cNvPr id="10" name="Image 8" descr="preencoded.png"/>
          <p:cNvPicPr>
            <a:picLocks noChangeAspect="1"/>
          </p:cNvPicPr>
          <p:nvPr/>
        </p:nvPicPr>
        <p:blipFill>
          <a:blip r:embed="rId9"/>
          <a:stretch>
            <a:fillRect/>
          </a:stretch>
        </p:blipFill>
        <p:spPr>
          <a:xfrm>
            <a:off x="10012680" y="3163824"/>
            <a:ext cx="3849624" cy="1472184"/>
          </a:xfrm>
          <a:prstGeom prst="rect">
            <a:avLst/>
          </a:prstGeom>
        </p:spPr>
      </p:pic>
      <p:pic>
        <p:nvPicPr>
          <p:cNvPr id="11" name="Image 9" descr="preencoded.png"/>
          <p:cNvPicPr>
            <a:picLocks noChangeAspect="1"/>
          </p:cNvPicPr>
          <p:nvPr/>
        </p:nvPicPr>
        <p:blipFill>
          <a:blip r:embed="rId10"/>
          <a:stretch>
            <a:fillRect/>
          </a:stretch>
        </p:blipFill>
        <p:spPr>
          <a:xfrm>
            <a:off x="10012680" y="5221224"/>
            <a:ext cx="3849624" cy="1755648"/>
          </a:xfrm>
          <a:prstGeom prst="rect">
            <a:avLst/>
          </a:prstGeom>
        </p:spPr>
      </p:pic>
      <p:pic>
        <p:nvPicPr>
          <p:cNvPr id="12" name="Image 10" descr="preencoded.png"/>
          <p:cNvPicPr>
            <a:picLocks noChangeAspect="1"/>
          </p:cNvPicPr>
          <p:nvPr/>
        </p:nvPicPr>
        <p:blipFill>
          <a:blip r:embed="rId11"/>
          <a:stretch>
            <a:fillRect/>
          </a:stretch>
        </p:blipFill>
        <p:spPr>
          <a:xfrm>
            <a:off x="5971032" y="3054096"/>
            <a:ext cx="3849624" cy="146304"/>
          </a:xfrm>
          <a:prstGeom prst="rect">
            <a:avLst/>
          </a:prstGeom>
        </p:spPr>
      </p:pic>
      <p:pic>
        <p:nvPicPr>
          <p:cNvPr id="13" name="Image 11" descr="preencoded.png"/>
          <p:cNvPicPr>
            <a:picLocks noChangeAspect="1"/>
          </p:cNvPicPr>
          <p:nvPr/>
        </p:nvPicPr>
        <p:blipFill>
          <a:blip r:embed="rId11"/>
          <a:stretch>
            <a:fillRect/>
          </a:stretch>
        </p:blipFill>
        <p:spPr>
          <a:xfrm>
            <a:off x="5971032" y="5111496"/>
            <a:ext cx="3849624" cy="146304"/>
          </a:xfrm>
          <a:prstGeom prst="rect">
            <a:avLst/>
          </a:prstGeom>
        </p:spPr>
      </p:pic>
      <p:pic>
        <p:nvPicPr>
          <p:cNvPr id="14" name="Image 12" descr="preencoded.png"/>
          <p:cNvPicPr>
            <a:picLocks noChangeAspect="1"/>
          </p:cNvPicPr>
          <p:nvPr/>
        </p:nvPicPr>
        <p:blipFill>
          <a:blip r:embed="rId12"/>
          <a:stretch>
            <a:fillRect/>
          </a:stretch>
        </p:blipFill>
        <p:spPr>
          <a:xfrm>
            <a:off x="10012680" y="3054096"/>
            <a:ext cx="3849624" cy="146304"/>
          </a:xfrm>
          <a:prstGeom prst="rect">
            <a:avLst/>
          </a:prstGeom>
        </p:spPr>
      </p:pic>
      <p:pic>
        <p:nvPicPr>
          <p:cNvPr id="15" name="Image 13" descr="preencoded.png"/>
          <p:cNvPicPr>
            <a:picLocks noChangeAspect="1"/>
          </p:cNvPicPr>
          <p:nvPr/>
        </p:nvPicPr>
        <p:blipFill>
          <a:blip r:embed="rId12"/>
          <a:stretch>
            <a:fillRect/>
          </a:stretch>
        </p:blipFill>
        <p:spPr>
          <a:xfrm>
            <a:off x="10012680" y="5111496"/>
            <a:ext cx="3849624" cy="146304"/>
          </a:xfrm>
          <a:prstGeom prst="rect">
            <a:avLst/>
          </a:prstGeom>
        </p:spPr>
      </p:pic>
      <p:pic>
        <p:nvPicPr>
          <p:cNvPr id="16" name="Image 14" descr="preencoded.png"/>
          <p:cNvPicPr>
            <a:picLocks noChangeAspect="1"/>
          </p:cNvPicPr>
          <p:nvPr/>
        </p:nvPicPr>
        <p:blipFill>
          <a:blip r:embed="rId13"/>
          <a:stretch>
            <a:fillRect/>
          </a:stretch>
        </p:blipFill>
        <p:spPr>
          <a:xfrm>
            <a:off x="7552944" y="2779776"/>
            <a:ext cx="685800" cy="685800"/>
          </a:xfrm>
          <a:prstGeom prst="rect">
            <a:avLst/>
          </a:prstGeom>
        </p:spPr>
      </p:pic>
      <p:pic>
        <p:nvPicPr>
          <p:cNvPr id="17" name="Image 15" descr="preencoded.png"/>
          <p:cNvPicPr>
            <a:picLocks noChangeAspect="1"/>
          </p:cNvPicPr>
          <p:nvPr/>
        </p:nvPicPr>
        <p:blipFill>
          <a:blip r:embed="rId13"/>
          <a:stretch>
            <a:fillRect/>
          </a:stretch>
        </p:blipFill>
        <p:spPr>
          <a:xfrm>
            <a:off x="7552944" y="4846320"/>
            <a:ext cx="685800" cy="685800"/>
          </a:xfrm>
          <a:prstGeom prst="rect">
            <a:avLst/>
          </a:prstGeom>
        </p:spPr>
      </p:pic>
      <p:pic>
        <p:nvPicPr>
          <p:cNvPr id="18" name="Image 16" descr="preencoded.png"/>
          <p:cNvPicPr>
            <a:picLocks noChangeAspect="1"/>
          </p:cNvPicPr>
          <p:nvPr/>
        </p:nvPicPr>
        <p:blipFill>
          <a:blip r:embed="rId14"/>
          <a:stretch>
            <a:fillRect/>
          </a:stretch>
        </p:blipFill>
        <p:spPr>
          <a:xfrm>
            <a:off x="11594592" y="2779776"/>
            <a:ext cx="685800" cy="685800"/>
          </a:xfrm>
          <a:prstGeom prst="rect">
            <a:avLst/>
          </a:prstGeom>
        </p:spPr>
      </p:pic>
      <p:pic>
        <p:nvPicPr>
          <p:cNvPr id="19" name="Image 17" descr="preencoded.png"/>
          <p:cNvPicPr>
            <a:picLocks noChangeAspect="1"/>
          </p:cNvPicPr>
          <p:nvPr/>
        </p:nvPicPr>
        <p:blipFill>
          <a:blip r:embed="rId14"/>
          <a:stretch>
            <a:fillRect/>
          </a:stretch>
        </p:blipFill>
        <p:spPr>
          <a:xfrm>
            <a:off x="11594592" y="4846320"/>
            <a:ext cx="685800" cy="685800"/>
          </a:xfrm>
          <a:prstGeom prst="rect">
            <a:avLst/>
          </a:prstGeom>
        </p:spPr>
      </p:pic>
      <p:sp>
        <p:nvSpPr>
          <p:cNvPr id="20" name="Text 0"/>
          <p:cNvSpPr/>
          <p:nvPr/>
        </p:nvSpPr>
        <p:spPr>
          <a:xfrm>
            <a:off x="5989320" y="1280160"/>
            <a:ext cx="7854696" cy="713232"/>
          </a:xfrm>
          <a:prstGeom prst="rect">
            <a:avLst/>
          </a:prstGeom>
          <a:noFill/>
          <a:ln/>
        </p:spPr>
        <p:txBody>
          <a:bodyPr wrap="none" lIns="0" tIns="0" rIns="0" bIns="0" rtlCol="0" anchor="ctr"/>
          <a:lstStyle/>
          <a:p>
            <a:pPr marL="0" indent="0" algn="l">
              <a:lnSpc>
                <a:spcPts val="5580"/>
              </a:lnSpc>
              <a:buNone/>
            </a:pPr>
            <a:r>
              <a:rPr lang="en-US" sz="4460" dirty="0">
                <a:solidFill>
                  <a:srgbClr val="B0C9E8"/>
                </a:solidFill>
                <a:latin typeface="Calibri"/>
                <a:ea typeface="Calibri"/>
                <a:cs typeface="Calibri"/>
              </a:rPr>
              <a:t>5. Tech Stack</a:t>
            </a:r>
            <a:endParaRPr lang="en-US" sz="4460" dirty="0">
              <a:latin typeface="Calibri"/>
              <a:ea typeface="Calibri"/>
              <a:cs typeface="Calibri"/>
            </a:endParaRPr>
          </a:p>
        </p:txBody>
      </p:sp>
      <p:sp>
        <p:nvSpPr>
          <p:cNvPr id="21" name="Text 1"/>
          <p:cNvSpPr/>
          <p:nvPr/>
        </p:nvSpPr>
        <p:spPr>
          <a:xfrm>
            <a:off x="5989320" y="2240280"/>
            <a:ext cx="7854696" cy="283464"/>
          </a:xfrm>
          <a:prstGeom prst="rect">
            <a:avLst/>
          </a:prstGeom>
          <a:noFill/>
          <a:ln/>
        </p:spPr>
        <p:txBody>
          <a:bodyPr wrap="none" lIns="0" tIns="0" rIns="0" bIns="0" rtlCol="0" anchor="ctr"/>
          <a:lstStyle/>
          <a:p>
            <a:pPr marL="0" indent="0" algn="l">
              <a:lnSpc>
                <a:spcPts val="2230"/>
              </a:lnSpc>
              <a:buNone/>
            </a:pPr>
            <a:r>
              <a:rPr lang="en-US" sz="1780" dirty="0">
                <a:solidFill>
                  <a:srgbClr val="999999"/>
                </a:solidFill>
                <a:latin typeface="Calibri"/>
                <a:ea typeface="Calibri"/>
                <a:cs typeface="Calibri"/>
              </a:rPr>
              <a:t>A modern and powerful tech stack was utilized for the project:</a:t>
            </a:r>
            <a:endParaRPr lang="en-US" sz="1780" dirty="0">
              <a:latin typeface="Calibri"/>
              <a:ea typeface="Calibri"/>
              <a:cs typeface="Calibri"/>
            </a:endParaRPr>
          </a:p>
        </p:txBody>
      </p:sp>
      <p:sp>
        <p:nvSpPr>
          <p:cNvPr id="22" name="Text 2"/>
          <p:cNvSpPr/>
          <p:nvPr/>
        </p:nvSpPr>
        <p:spPr>
          <a:xfrm>
            <a:off x="6227064" y="3529584"/>
            <a:ext cx="3337560" cy="356616"/>
          </a:xfrm>
          <a:prstGeom prst="rect">
            <a:avLst/>
          </a:prstGeom>
          <a:noFill/>
          <a:ln/>
        </p:spPr>
        <p:txBody>
          <a:bodyPr wrap="none" lIns="0" tIns="0" rIns="0" bIns="0" rtlCol="0" anchor="ctr"/>
          <a:lstStyle/>
          <a:p>
            <a:pPr marL="0" indent="0" algn="l">
              <a:lnSpc>
                <a:spcPts val="2790"/>
              </a:lnSpc>
              <a:buNone/>
            </a:pPr>
            <a:r>
              <a:rPr lang="en-US" sz="2230" dirty="0">
                <a:solidFill>
                  <a:srgbClr val="999999"/>
                </a:solidFill>
                <a:latin typeface="Calibri"/>
                <a:ea typeface="Calibri"/>
                <a:cs typeface="Calibri"/>
              </a:rPr>
              <a:t>Frontend</a:t>
            </a:r>
            <a:endParaRPr lang="en-US" sz="2230" dirty="0">
              <a:latin typeface="Calibri"/>
              <a:ea typeface="Calibri"/>
              <a:cs typeface="Calibri"/>
            </a:endParaRPr>
          </a:p>
        </p:txBody>
      </p:sp>
      <p:sp>
        <p:nvSpPr>
          <p:cNvPr id="23" name="Text 3"/>
          <p:cNvSpPr/>
          <p:nvPr/>
        </p:nvSpPr>
        <p:spPr>
          <a:xfrm>
            <a:off x="6227064" y="4087368"/>
            <a:ext cx="3337560" cy="283464"/>
          </a:xfrm>
          <a:prstGeom prst="rect">
            <a:avLst/>
          </a:prstGeom>
          <a:noFill/>
          <a:ln/>
        </p:spPr>
        <p:txBody>
          <a:bodyPr wrap="none" lIns="0" tIns="0" rIns="0" bIns="0" rtlCol="0" anchor="ctr"/>
          <a:lstStyle/>
          <a:p>
            <a:pPr marL="0" indent="0" algn="l">
              <a:lnSpc>
                <a:spcPts val="2230"/>
              </a:lnSpc>
              <a:buNone/>
            </a:pPr>
            <a:r>
              <a:rPr lang="en-US" sz="1780" dirty="0">
                <a:solidFill>
                  <a:srgbClr val="999999"/>
                </a:solidFill>
                <a:latin typeface="Calibri"/>
                <a:ea typeface="Calibri"/>
                <a:cs typeface="Calibri"/>
              </a:rPr>
              <a:t> Streamilit ,</a:t>
            </a:r>
            <a:r>
              <a:rPr lang="en-US" sz="1780" dirty="0" err="1">
                <a:solidFill>
                  <a:srgbClr val="999999"/>
                </a:solidFill>
                <a:latin typeface="Calibri"/>
                <a:ea typeface="Calibri"/>
                <a:cs typeface="Calibri"/>
              </a:rPr>
              <a:t>plotyl</a:t>
            </a:r>
            <a:r>
              <a:rPr lang="en-US" sz="1780" dirty="0">
                <a:solidFill>
                  <a:srgbClr val="999999"/>
                </a:solidFill>
                <a:latin typeface="Calibri"/>
                <a:ea typeface="Calibri"/>
                <a:cs typeface="Calibri"/>
              </a:rPr>
              <a:t> ,Custom CSS.</a:t>
            </a:r>
            <a:endParaRPr lang="en-US" sz="1780" dirty="0">
              <a:latin typeface="Calibri"/>
              <a:ea typeface="Calibri"/>
              <a:cs typeface="Calibri"/>
            </a:endParaRPr>
          </a:p>
        </p:txBody>
      </p:sp>
      <p:sp>
        <p:nvSpPr>
          <p:cNvPr id="24" name="Text 4"/>
          <p:cNvSpPr/>
          <p:nvPr/>
        </p:nvSpPr>
        <p:spPr>
          <a:xfrm>
            <a:off x="7818120" y="2926080"/>
            <a:ext cx="155448" cy="393192"/>
          </a:xfrm>
          <a:prstGeom prst="rect">
            <a:avLst/>
          </a:prstGeom>
          <a:noFill/>
          <a:ln/>
        </p:spPr>
        <p:txBody>
          <a:bodyPr wrap="none" lIns="0" tIns="0" rIns="0" bIns="0" rtlCol="0" anchor="ctr"/>
          <a:lstStyle/>
          <a:p>
            <a:pPr marL="0" indent="0" algn="l">
              <a:lnSpc>
                <a:spcPts val="2570"/>
              </a:lnSpc>
              <a:buNone/>
            </a:pPr>
            <a:r>
              <a:rPr lang="en-US" sz="2140" dirty="0">
                <a:solidFill>
                  <a:srgbClr val="0A0A0A"/>
                </a:solidFill>
                <a:latin typeface="思源黑体-思源黑体-Medium" pitchFamily="34" charset="0"/>
                <a:ea typeface="思源黑体-思源黑体-Medium" pitchFamily="34" charset="-122"/>
                <a:cs typeface="思源黑体-思源黑体-Medium" pitchFamily="34" charset="-120"/>
              </a:rPr>
              <a:t>1</a:t>
            </a:r>
            <a:endParaRPr lang="en-US" sz="2140" dirty="0"/>
          </a:p>
        </p:txBody>
      </p:sp>
      <p:sp>
        <p:nvSpPr>
          <p:cNvPr id="25" name="Text 5"/>
          <p:cNvSpPr/>
          <p:nvPr/>
        </p:nvSpPr>
        <p:spPr>
          <a:xfrm>
            <a:off x="6227064" y="5596128"/>
            <a:ext cx="3337560" cy="356616"/>
          </a:xfrm>
          <a:prstGeom prst="rect">
            <a:avLst/>
          </a:prstGeom>
          <a:noFill/>
          <a:ln/>
        </p:spPr>
        <p:txBody>
          <a:bodyPr wrap="none" lIns="0" tIns="0" rIns="0" bIns="0" rtlCol="0" anchor="ctr"/>
          <a:lstStyle/>
          <a:p>
            <a:pPr marL="0" indent="0" algn="l">
              <a:lnSpc>
                <a:spcPts val="2790"/>
              </a:lnSpc>
              <a:buNone/>
            </a:pPr>
            <a:r>
              <a:rPr lang="en-US" sz="2230" dirty="0">
                <a:solidFill>
                  <a:srgbClr val="999999"/>
                </a:solidFill>
                <a:latin typeface="Calibri"/>
                <a:ea typeface="Calibri"/>
                <a:cs typeface="Calibri"/>
              </a:rPr>
              <a:t>Data &amp; ML</a:t>
            </a:r>
            <a:endParaRPr lang="en-US" sz="2230" dirty="0">
              <a:latin typeface="Calibri"/>
              <a:ea typeface="Calibri"/>
              <a:cs typeface="Calibri"/>
            </a:endParaRPr>
          </a:p>
        </p:txBody>
      </p:sp>
      <p:sp>
        <p:nvSpPr>
          <p:cNvPr id="26" name="Text 6"/>
          <p:cNvSpPr/>
          <p:nvPr/>
        </p:nvSpPr>
        <p:spPr>
          <a:xfrm>
            <a:off x="6227064" y="6153912"/>
            <a:ext cx="3337560" cy="566928"/>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 Pandas, Scikit-learn, XGBoost, TensorFlow, Pmdarima.</a:t>
            </a:r>
            <a:endParaRPr lang="en-US" sz="1780" dirty="0">
              <a:latin typeface="Calibri"/>
              <a:ea typeface="Calibri"/>
              <a:cs typeface="Calibri"/>
            </a:endParaRPr>
          </a:p>
        </p:txBody>
      </p:sp>
      <p:sp>
        <p:nvSpPr>
          <p:cNvPr id="27" name="Text 7"/>
          <p:cNvSpPr/>
          <p:nvPr/>
        </p:nvSpPr>
        <p:spPr>
          <a:xfrm>
            <a:off x="7818120" y="4992624"/>
            <a:ext cx="155448" cy="393192"/>
          </a:xfrm>
          <a:prstGeom prst="rect">
            <a:avLst/>
          </a:prstGeom>
          <a:noFill/>
          <a:ln/>
        </p:spPr>
        <p:txBody>
          <a:bodyPr wrap="none" lIns="0" tIns="0" rIns="0" bIns="0" rtlCol="0" anchor="ctr"/>
          <a:lstStyle/>
          <a:p>
            <a:pPr marL="0" indent="0" algn="l">
              <a:lnSpc>
                <a:spcPts val="2570"/>
              </a:lnSpc>
              <a:buNone/>
            </a:pPr>
            <a:r>
              <a:rPr lang="en-US" sz="2140" dirty="0">
                <a:solidFill>
                  <a:srgbClr val="0A0A0A"/>
                </a:solidFill>
                <a:latin typeface="思源黑体-思源黑体-Medium" pitchFamily="34" charset="0"/>
                <a:ea typeface="思源黑体-思源黑体-Medium" pitchFamily="34" charset="-122"/>
                <a:cs typeface="思源黑体-思源黑体-Medium" pitchFamily="34" charset="-120"/>
              </a:rPr>
              <a:t>3</a:t>
            </a:r>
            <a:endParaRPr lang="en-US" sz="2140" dirty="0"/>
          </a:p>
        </p:txBody>
      </p:sp>
      <p:sp>
        <p:nvSpPr>
          <p:cNvPr id="28" name="Text 8"/>
          <p:cNvSpPr/>
          <p:nvPr/>
        </p:nvSpPr>
        <p:spPr>
          <a:xfrm>
            <a:off x="10268712" y="3529584"/>
            <a:ext cx="3337560" cy="356616"/>
          </a:xfrm>
          <a:prstGeom prst="rect">
            <a:avLst/>
          </a:prstGeom>
          <a:noFill/>
          <a:ln/>
        </p:spPr>
        <p:txBody>
          <a:bodyPr wrap="none" lIns="0" tIns="0" rIns="0" bIns="0" rtlCol="0" anchor="ctr"/>
          <a:lstStyle/>
          <a:p>
            <a:pPr marL="0" indent="0" algn="l">
              <a:lnSpc>
                <a:spcPts val="2790"/>
              </a:lnSpc>
              <a:buNone/>
            </a:pPr>
            <a:r>
              <a:rPr lang="en-US" sz="2230" dirty="0">
                <a:solidFill>
                  <a:srgbClr val="999999"/>
                </a:solidFill>
                <a:latin typeface="思源黑体-思源黑体-Medium" pitchFamily="34" charset="0"/>
                <a:ea typeface="思源黑体-思源黑体-Medium" pitchFamily="34" charset="-122"/>
                <a:cs typeface="思源黑体-思源黑体-Medium" pitchFamily="34" charset="-120"/>
              </a:rPr>
              <a:t>Backend</a:t>
            </a:r>
            <a:endParaRPr lang="en-US" sz="2230" dirty="0"/>
          </a:p>
        </p:txBody>
      </p:sp>
      <p:sp>
        <p:nvSpPr>
          <p:cNvPr id="29" name="Text 9"/>
          <p:cNvSpPr/>
          <p:nvPr/>
        </p:nvSpPr>
        <p:spPr>
          <a:xfrm>
            <a:off x="10268712" y="4028654"/>
            <a:ext cx="3337560" cy="283464"/>
          </a:xfrm>
          <a:prstGeom prst="rect">
            <a:avLst/>
          </a:prstGeom>
          <a:noFill/>
          <a:ln/>
        </p:spPr>
        <p:txBody>
          <a:bodyPr wrap="none" lIns="0" tIns="0" rIns="0" bIns="0" rtlCol="0" anchor="ctr"/>
          <a:lstStyle/>
          <a:p>
            <a:pPr marL="0" indent="0" algn="l">
              <a:lnSpc>
                <a:spcPts val="2230"/>
              </a:lnSpc>
              <a:buNone/>
            </a:pPr>
            <a:r>
              <a:rPr lang="en-US" sz="1780" dirty="0">
                <a:solidFill>
                  <a:srgbClr val="999999"/>
                </a:solidFill>
                <a:latin typeface="Calibri"/>
                <a:ea typeface="Calibri"/>
                <a:cs typeface="Calibri"/>
              </a:rPr>
              <a:t> Flask for Backend logic, </a:t>
            </a:r>
          </a:p>
          <a:p>
            <a:pPr marL="0" indent="0" algn="l">
              <a:lnSpc>
                <a:spcPts val="2230"/>
              </a:lnSpc>
              <a:buNone/>
            </a:pPr>
            <a:r>
              <a:rPr lang="en-US" sz="1780" dirty="0">
                <a:solidFill>
                  <a:srgbClr val="999999"/>
                </a:solidFill>
                <a:latin typeface="Calibri"/>
                <a:ea typeface="Calibri"/>
                <a:cs typeface="Calibri"/>
              </a:rPr>
              <a:t>Sqlite3 for Database</a:t>
            </a:r>
            <a:endParaRPr lang="en-US" sz="1780" dirty="0">
              <a:latin typeface="Calibri"/>
              <a:ea typeface="Calibri"/>
              <a:cs typeface="Calibri"/>
            </a:endParaRPr>
          </a:p>
        </p:txBody>
      </p:sp>
      <p:sp>
        <p:nvSpPr>
          <p:cNvPr id="30" name="Text 10"/>
          <p:cNvSpPr/>
          <p:nvPr/>
        </p:nvSpPr>
        <p:spPr>
          <a:xfrm>
            <a:off x="10268712" y="5596128"/>
            <a:ext cx="3337560" cy="356616"/>
          </a:xfrm>
          <a:prstGeom prst="rect">
            <a:avLst/>
          </a:prstGeom>
          <a:noFill/>
          <a:ln/>
        </p:spPr>
        <p:txBody>
          <a:bodyPr wrap="none" lIns="0" tIns="0" rIns="0" bIns="0" rtlCol="0" anchor="ctr"/>
          <a:lstStyle/>
          <a:p>
            <a:pPr marL="0" indent="0" algn="l">
              <a:lnSpc>
                <a:spcPts val="2790"/>
              </a:lnSpc>
              <a:buNone/>
            </a:pPr>
            <a:r>
              <a:rPr lang="en-US" sz="2230" dirty="0">
                <a:solidFill>
                  <a:srgbClr val="999999"/>
                </a:solidFill>
                <a:latin typeface="Calibri"/>
                <a:ea typeface="Calibri"/>
                <a:cs typeface="Calibri"/>
              </a:rPr>
              <a:t>Development</a:t>
            </a:r>
            <a:endParaRPr lang="en-US" sz="2230" dirty="0">
              <a:latin typeface="Calibri"/>
              <a:ea typeface="Calibri"/>
              <a:cs typeface="Calibri"/>
            </a:endParaRPr>
          </a:p>
        </p:txBody>
      </p:sp>
      <p:sp>
        <p:nvSpPr>
          <p:cNvPr id="31" name="Text 11"/>
          <p:cNvSpPr/>
          <p:nvPr/>
        </p:nvSpPr>
        <p:spPr>
          <a:xfrm>
            <a:off x="10268712" y="6153912"/>
            <a:ext cx="3337560" cy="566928"/>
          </a:xfrm>
          <a:prstGeom prst="rect">
            <a:avLst/>
          </a:prstGeom>
          <a:noFill/>
          <a:ln/>
        </p:spPr>
        <p:txBody>
          <a:bodyPr wrap="square" lIns="0" tIns="0" rIns="0" bIns="0" rtlCol="0" anchor="ctr"/>
          <a:lstStyle/>
          <a:p>
            <a:pPr marL="0" indent="0" algn="l">
              <a:lnSpc>
                <a:spcPts val="2230"/>
              </a:lnSpc>
              <a:buNone/>
            </a:pPr>
            <a:r>
              <a:rPr lang="en-US" sz="1780" dirty="0">
                <a:solidFill>
                  <a:srgbClr val="999999"/>
                </a:solidFill>
                <a:latin typeface="Calibri"/>
                <a:ea typeface="Calibri"/>
                <a:cs typeface="Calibri"/>
              </a:rPr>
              <a:t> VS Code, Git &amp; GitHub,</a:t>
            </a:r>
          </a:p>
          <a:p>
            <a:pPr marL="0" indent="0" algn="l">
              <a:lnSpc>
                <a:spcPts val="2230"/>
              </a:lnSpc>
              <a:buNone/>
            </a:pPr>
            <a:r>
              <a:rPr lang="en-US" sz="1780" dirty="0">
                <a:solidFill>
                  <a:srgbClr val="999999"/>
                </a:solidFill>
                <a:latin typeface="Calibri"/>
                <a:ea typeface="Calibri"/>
                <a:cs typeface="Calibri"/>
              </a:rPr>
              <a:t> </a:t>
            </a:r>
            <a:r>
              <a:rPr lang="en-US" sz="1780" dirty="0" err="1">
                <a:solidFill>
                  <a:srgbClr val="999999"/>
                </a:solidFill>
                <a:latin typeface="Calibri"/>
                <a:ea typeface="Calibri"/>
                <a:cs typeface="Calibri"/>
              </a:rPr>
              <a:t>Jupyter</a:t>
            </a:r>
            <a:r>
              <a:rPr lang="en-US" sz="1780" dirty="0">
                <a:solidFill>
                  <a:srgbClr val="999999"/>
                </a:solidFill>
                <a:latin typeface="Calibri"/>
                <a:ea typeface="Calibri"/>
                <a:cs typeface="Calibri"/>
              </a:rPr>
              <a:t> Notebook</a:t>
            </a:r>
            <a:endParaRPr lang="en-US" sz="1780" dirty="0">
              <a:latin typeface="Calibri"/>
              <a:ea typeface="Calibri"/>
              <a:cs typeface="Calibri"/>
            </a:endParaRPr>
          </a:p>
        </p:txBody>
      </p:sp>
      <p:sp>
        <p:nvSpPr>
          <p:cNvPr id="32" name="Text 12"/>
          <p:cNvSpPr/>
          <p:nvPr/>
        </p:nvSpPr>
        <p:spPr>
          <a:xfrm>
            <a:off x="11859768" y="2926080"/>
            <a:ext cx="155448" cy="393192"/>
          </a:xfrm>
          <a:prstGeom prst="rect">
            <a:avLst/>
          </a:prstGeom>
          <a:noFill/>
          <a:ln/>
        </p:spPr>
        <p:txBody>
          <a:bodyPr wrap="none" lIns="0" tIns="0" rIns="0" bIns="0" rtlCol="0" anchor="ctr"/>
          <a:lstStyle/>
          <a:p>
            <a:pPr marL="0" indent="0" algn="l">
              <a:lnSpc>
                <a:spcPts val="2570"/>
              </a:lnSpc>
              <a:buNone/>
            </a:pPr>
            <a:r>
              <a:rPr lang="en-US" sz="2140" dirty="0">
                <a:solidFill>
                  <a:srgbClr val="121212"/>
                </a:solidFill>
                <a:latin typeface="思源黑体-思源黑体-Medium" pitchFamily="34" charset="0"/>
                <a:ea typeface="思源黑体-思源黑体-Medium" pitchFamily="34" charset="-122"/>
                <a:cs typeface="思源黑体-思源黑体-Medium" pitchFamily="34" charset="-120"/>
              </a:rPr>
              <a:t>2</a:t>
            </a:r>
            <a:endParaRPr lang="en-US" sz="2140" dirty="0"/>
          </a:p>
        </p:txBody>
      </p:sp>
      <p:sp>
        <p:nvSpPr>
          <p:cNvPr id="33" name="Text 13"/>
          <p:cNvSpPr/>
          <p:nvPr/>
        </p:nvSpPr>
        <p:spPr>
          <a:xfrm>
            <a:off x="11859768" y="4992624"/>
            <a:ext cx="155448" cy="393192"/>
          </a:xfrm>
          <a:prstGeom prst="rect">
            <a:avLst/>
          </a:prstGeom>
          <a:noFill/>
          <a:ln/>
        </p:spPr>
        <p:txBody>
          <a:bodyPr wrap="none" lIns="0" tIns="0" rIns="0" bIns="0" rtlCol="0" anchor="ctr"/>
          <a:lstStyle/>
          <a:p>
            <a:pPr marL="0" indent="0" algn="l">
              <a:lnSpc>
                <a:spcPts val="2570"/>
              </a:lnSpc>
              <a:buNone/>
            </a:pPr>
            <a:r>
              <a:rPr lang="en-US" sz="2140" dirty="0">
                <a:solidFill>
                  <a:srgbClr val="121212"/>
                </a:solidFill>
                <a:latin typeface="思源黑体-思源黑体-Medium" pitchFamily="34" charset="0"/>
                <a:ea typeface="思源黑体-思源黑体-Medium" pitchFamily="34" charset="-122"/>
                <a:cs typeface="思源黑体-思源黑体-Medium" pitchFamily="34" charset="-120"/>
              </a:rPr>
              <a:t>4</a:t>
            </a:r>
            <a:endParaRPr lang="en-US" sz="214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40341"/>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990088"/>
          </a:xfrm>
          <a:prstGeom prst="rect">
            <a:avLst/>
          </a:prstGeom>
        </p:spPr>
      </p:pic>
      <p:sp>
        <p:nvSpPr>
          <p:cNvPr id="4" name="Text 0"/>
          <p:cNvSpPr/>
          <p:nvPr/>
        </p:nvSpPr>
        <p:spPr>
          <a:xfrm>
            <a:off x="351775" y="2796451"/>
            <a:ext cx="13048488" cy="713232"/>
          </a:xfrm>
          <a:prstGeom prst="rect">
            <a:avLst/>
          </a:prstGeom>
          <a:noFill/>
          <a:ln/>
        </p:spPr>
        <p:txBody>
          <a:bodyPr wrap="none" lIns="0" tIns="0" rIns="0" bIns="0" rtlCol="0" anchor="ctr"/>
          <a:lstStyle/>
          <a:p>
            <a:pPr>
              <a:lnSpc>
                <a:spcPts val="5580"/>
              </a:lnSpc>
            </a:pPr>
            <a:r>
              <a:rPr lang="en-US" sz="4450" dirty="0">
                <a:solidFill>
                  <a:srgbClr val="B0C9E8"/>
                </a:solidFill>
                <a:latin typeface="Calibri"/>
                <a:ea typeface="Calibri"/>
                <a:cs typeface="Calibri"/>
              </a:rPr>
              <a:t>6.                      Milestone 1: Data Foundation</a:t>
            </a:r>
            <a:endParaRPr lang="en-US" sz="4450" dirty="0">
              <a:latin typeface="Calibri"/>
              <a:ea typeface="Calibri"/>
              <a:cs typeface="Calibri"/>
            </a:endParaRPr>
          </a:p>
        </p:txBody>
      </p:sp>
      <p:sp>
        <p:nvSpPr>
          <p:cNvPr id="5" name="Text 1"/>
          <p:cNvSpPr/>
          <p:nvPr/>
        </p:nvSpPr>
        <p:spPr>
          <a:xfrm>
            <a:off x="916551" y="3770019"/>
            <a:ext cx="12994699" cy="4198708"/>
          </a:xfrm>
          <a:prstGeom prst="rect">
            <a:avLst/>
          </a:prstGeom>
          <a:noFill/>
          <a:ln/>
        </p:spPr>
        <p:txBody>
          <a:bodyPr wrap="square" lIns="0" tIns="0" rIns="0" bIns="0" rtlCol="0" anchor="ctr"/>
          <a:lstStyle/>
          <a:p>
            <a:r>
              <a:rPr lang="en-US" sz="3600" b="1" dirty="0">
                <a:solidFill>
                  <a:schemeClr val="bg1"/>
                </a:solidFill>
                <a:latin typeface="Calibri"/>
                <a:ea typeface="Calibri"/>
                <a:cs typeface="Calibri"/>
              </a:rPr>
              <a:t>                           Building the Analytics Foundation</a:t>
            </a:r>
          </a:p>
          <a:p>
            <a:endParaRPr lang="en-US" sz="2400" b="1"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Raw Data Ingestion:</a:t>
            </a:r>
            <a:r>
              <a:rPr lang="en-US" sz="2400" i="1"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Collected 90 days of Azure metrics across 4 global regions (CPU, Storage, Users)</a:t>
            </a:r>
            <a:endParaRPr lang="en-US" sz="2400">
              <a:solidFill>
                <a:schemeClr val="bg1">
                  <a:lumMod val="85000"/>
                </a:schemeClr>
              </a:solidFill>
              <a:latin typeface="Calibri"/>
              <a:ea typeface="Calibri"/>
              <a:cs typeface="Calibri"/>
            </a:endParaRP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Comprehensive Data Cleaning:</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Handled missing values, outliers, and inconsistencies to ensure 96.2% data quality</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Advanced Feature Engineering:</a:t>
            </a:r>
            <a:r>
              <a:rPr lang="en-US" sz="2400" dirty="0">
                <a:solidFill>
                  <a:schemeClr val="bg1">
                    <a:lumMod val="85000"/>
                  </a:schemeClr>
                </a:solidFill>
                <a:latin typeface="Calibri"/>
                <a:ea typeface="Calibri"/>
                <a:cs typeface="Calibri"/>
              </a:rPr>
              <a:t> Created time-based features (day-of-week, seasonality) and rolling averages (7-day, 30-day windows)</a:t>
            </a:r>
          </a:p>
          <a:p>
            <a:pPr marL="285750" indent="-285750">
              <a:buFont typeface="Arial"/>
              <a:buChar char="•"/>
            </a:pPr>
            <a:endParaRPr lang="en-US" sz="1000" dirty="0">
              <a:solidFill>
                <a:schemeClr val="bg1">
                  <a:lumMod val="85000"/>
                </a:schemeClr>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Model-Ready Dataset:</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Delivered cleaned_merged.csv with 1,080+ records optimized for machine learning</a:t>
            </a:r>
            <a:endParaRPr lang="en-US" sz="2400">
              <a:solidFill>
                <a:schemeClr val="bg1">
                  <a:lumMod val="85000"/>
                </a:schemeClr>
              </a:solidFill>
              <a:latin typeface="Calibri"/>
              <a:ea typeface="Calibri"/>
              <a:cs typeface="Calibri"/>
            </a:endParaRPr>
          </a:p>
          <a:p>
            <a:pPr marL="0" indent="0" algn="l">
              <a:lnSpc>
                <a:spcPts val="2230"/>
              </a:lnSpc>
              <a:buNone/>
            </a:pPr>
            <a:endParaRPr lang="en-US" sz="3200" dirty="0">
              <a:solidFill>
                <a:srgbClr val="999999"/>
              </a:solidFill>
              <a:latin typeface="Calibri"/>
              <a:ea typeface="Calibri"/>
              <a:cs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8933688" y="0"/>
            <a:ext cx="5705856" cy="8238744"/>
          </a:xfrm>
          <a:prstGeom prst="rect">
            <a:avLst/>
          </a:prstGeom>
        </p:spPr>
      </p:pic>
      <p:sp>
        <p:nvSpPr>
          <p:cNvPr id="4" name="Text 0"/>
          <p:cNvSpPr/>
          <p:nvPr/>
        </p:nvSpPr>
        <p:spPr>
          <a:xfrm>
            <a:off x="795528" y="473875"/>
            <a:ext cx="8020363" cy="1417320"/>
          </a:xfrm>
          <a:prstGeom prst="rect">
            <a:avLst/>
          </a:prstGeom>
          <a:noFill/>
          <a:ln/>
        </p:spPr>
        <p:txBody>
          <a:bodyPr wrap="square" lIns="0" tIns="0" rIns="0" bIns="0" rtlCol="0" anchor="ctr"/>
          <a:lstStyle/>
          <a:p>
            <a:pPr algn="ctr">
              <a:lnSpc>
                <a:spcPts val="5580"/>
              </a:lnSpc>
            </a:pPr>
            <a:r>
              <a:rPr lang="en-US" sz="4450" dirty="0">
                <a:solidFill>
                  <a:srgbClr val="B0C9E8"/>
                </a:solidFill>
                <a:latin typeface="Calibri"/>
                <a:ea typeface="Calibri"/>
                <a:cs typeface="Calibri"/>
              </a:rPr>
              <a:t>7. Milestone 2: Feature Engineering Progress</a:t>
            </a:r>
            <a:endParaRPr lang="en-US" sz="4450" dirty="0">
              <a:latin typeface="Calibri"/>
              <a:ea typeface="Calibri"/>
              <a:cs typeface="Calibri"/>
            </a:endParaRPr>
          </a:p>
        </p:txBody>
      </p:sp>
      <p:sp>
        <p:nvSpPr>
          <p:cNvPr id="5" name="Text 1"/>
          <p:cNvSpPr/>
          <p:nvPr/>
        </p:nvSpPr>
        <p:spPr>
          <a:xfrm>
            <a:off x="647610" y="2389275"/>
            <a:ext cx="8719610" cy="4658060"/>
          </a:xfrm>
          <a:prstGeom prst="rect">
            <a:avLst/>
          </a:prstGeom>
          <a:noFill/>
          <a:ln/>
        </p:spPr>
        <p:txBody>
          <a:bodyPr wrap="square" lIns="0" tIns="0" rIns="0" bIns="0" rtlCol="0" anchor="ctr"/>
          <a:lstStyle/>
          <a:p>
            <a:r>
              <a:rPr lang="en-US" sz="2800" b="1" dirty="0">
                <a:solidFill>
                  <a:schemeClr val="bg1"/>
                </a:solidFill>
                <a:latin typeface="Calibri"/>
                <a:ea typeface="Calibri"/>
                <a:cs typeface="Calibri"/>
              </a:rPr>
              <a:t>                 Transforming Data into Intelligence</a:t>
            </a:r>
          </a:p>
          <a:p>
            <a:endParaRPr lang="en-US" sz="2400" b="1"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Demand Driver Identification:</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Analyzed usage patterns, seasonality, and holiday impact to identify 10+ key predictive features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Lag Variables Creation:</a:t>
            </a:r>
            <a:r>
              <a:rPr lang="en-US" sz="2400" b="1" dirty="0">
                <a:solidFill>
                  <a:schemeClr val="bg1">
                    <a:lumMod val="85000"/>
                  </a:schemeClr>
                </a:solidFill>
                <a:latin typeface="Calibri"/>
                <a:ea typeface="Calibri"/>
                <a:cs typeface="Calibri"/>
              </a:rPr>
              <a:t> </a:t>
            </a:r>
            <a:r>
              <a:rPr lang="en-US" sz="2400" dirty="0">
                <a:solidFill>
                  <a:schemeClr val="bg1">
                    <a:lumMod val="85000"/>
                  </a:schemeClr>
                </a:solidFill>
                <a:latin typeface="Calibri"/>
                <a:ea typeface="Calibri"/>
                <a:cs typeface="Calibri"/>
              </a:rPr>
              <a:t>Engineered 1-day, 7-day, and 30-day lag features capturing temporal dependencies</a:t>
            </a:r>
          </a:p>
          <a:p>
            <a:pPr marL="285750" indent="-285750">
              <a:buFont typeface="Arial"/>
              <a:buChar char="•"/>
            </a:pPr>
            <a:endParaRPr lang="en-US" sz="1000" dirty="0">
              <a:solidFill>
                <a:schemeClr val="bg1">
                  <a:lumMod val="85000"/>
                </a:schemeClr>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Spike Detection:</a:t>
            </a:r>
            <a:r>
              <a:rPr lang="en-US" sz="2400" b="1" dirty="0">
                <a:solidFill>
                  <a:schemeClr val="bg1">
                    <a:lumMod val="85000"/>
                  </a:schemeClr>
                </a:solidFill>
                <a:latin typeface="Calibri"/>
                <a:ea typeface="Calibri"/>
                <a:cs typeface="Calibri"/>
              </a:rPr>
              <a:t> </a:t>
            </a:r>
            <a:r>
              <a:rPr lang="en-US" sz="2400" dirty="0">
                <a:solidFill>
                  <a:schemeClr val="bg1">
                    <a:lumMod val="85000"/>
                  </a:schemeClr>
                </a:solidFill>
                <a:latin typeface="Calibri"/>
                <a:ea typeface="Calibri"/>
                <a:cs typeface="Calibri"/>
              </a:rPr>
              <a:t>Built automated algorithms to flag usage anomalies and capacity risk patterns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Cross-Metric Correlations:</a:t>
            </a:r>
            <a:r>
              <a:rPr lang="en-US" sz="2400"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Discovered  correlation between CPU usage ,storage usage and active users for enhanced predictions</a:t>
            </a:r>
          </a:p>
          <a:p>
            <a:pPr marL="0" indent="0" algn="l">
              <a:lnSpc>
                <a:spcPts val="2230"/>
              </a:lnSpc>
              <a:buNone/>
            </a:pPr>
            <a:endParaRPr lang="en-US" sz="2400" dirty="0">
              <a:solidFill>
                <a:srgbClr val="999999"/>
              </a:solidFill>
              <a:latin typeface="Calibri"/>
              <a:ea typeface="Calibri"/>
              <a:cs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38744"/>
          </a:xfrm>
          <a:prstGeom prst="rect">
            <a:avLst/>
          </a:prstGeom>
        </p:spPr>
      </p:pic>
      <p:pic>
        <p:nvPicPr>
          <p:cNvPr id="3" name="Image 1" descr="preencoded.png"/>
          <p:cNvPicPr>
            <a:picLocks noChangeAspect="1"/>
          </p:cNvPicPr>
          <p:nvPr/>
        </p:nvPicPr>
        <p:blipFill>
          <a:blip r:embed="rId4"/>
          <a:stretch>
            <a:fillRect/>
          </a:stretch>
        </p:blipFill>
        <p:spPr>
          <a:xfrm>
            <a:off x="0" y="0"/>
            <a:ext cx="14630400" cy="2912096"/>
          </a:xfrm>
          <a:prstGeom prst="rect">
            <a:avLst/>
          </a:prstGeom>
        </p:spPr>
      </p:pic>
      <p:sp>
        <p:nvSpPr>
          <p:cNvPr id="4" name="Text 0"/>
          <p:cNvSpPr/>
          <p:nvPr/>
        </p:nvSpPr>
        <p:spPr>
          <a:xfrm>
            <a:off x="459352" y="2737283"/>
            <a:ext cx="13048488" cy="713232"/>
          </a:xfrm>
          <a:prstGeom prst="rect">
            <a:avLst/>
          </a:prstGeom>
          <a:noFill/>
          <a:ln/>
        </p:spPr>
        <p:txBody>
          <a:bodyPr wrap="none" lIns="0" tIns="0" rIns="0" bIns="0" rtlCol="0" anchor="ctr"/>
          <a:lstStyle/>
          <a:p>
            <a:pPr>
              <a:lnSpc>
                <a:spcPts val="5580"/>
              </a:lnSpc>
            </a:pPr>
            <a:r>
              <a:rPr lang="en-US" sz="4450" dirty="0">
                <a:solidFill>
                  <a:srgbClr val="B0C9E8"/>
                </a:solidFill>
                <a:latin typeface="Calibri"/>
                <a:ea typeface="Calibri"/>
                <a:cs typeface="Calibri"/>
              </a:rPr>
              <a:t>8.       Milestone 3: Model Development Milestone</a:t>
            </a:r>
            <a:endParaRPr lang="en-US" sz="4450" dirty="0">
              <a:latin typeface="Calibri"/>
              <a:ea typeface="Calibri"/>
              <a:cs typeface="Calibri"/>
            </a:endParaRPr>
          </a:p>
        </p:txBody>
      </p:sp>
      <p:sp>
        <p:nvSpPr>
          <p:cNvPr id="5" name="Text 1"/>
          <p:cNvSpPr/>
          <p:nvPr/>
        </p:nvSpPr>
        <p:spPr>
          <a:xfrm>
            <a:off x="782081" y="3630170"/>
            <a:ext cx="13048488" cy="4602120"/>
          </a:xfrm>
          <a:prstGeom prst="rect">
            <a:avLst/>
          </a:prstGeom>
          <a:noFill/>
          <a:ln/>
        </p:spPr>
        <p:txBody>
          <a:bodyPr wrap="square" lIns="0" tIns="0" rIns="0" bIns="0" rtlCol="0" anchor="ctr"/>
          <a:lstStyle/>
          <a:p>
            <a:r>
              <a:rPr lang="en-US" sz="2800" b="1" dirty="0">
                <a:solidFill>
                  <a:schemeClr val="bg1"/>
                </a:solidFill>
                <a:latin typeface="Calibri"/>
                <a:ea typeface="Calibri"/>
                <a:cs typeface="Calibri"/>
              </a:rPr>
              <a:t>                                   Building Intelligent Forecasting Engines</a:t>
            </a:r>
          </a:p>
          <a:p>
            <a:endParaRPr lang="en-US" sz="2800" b="1"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Multi-Algorithm Training: </a:t>
            </a:r>
            <a:r>
              <a:rPr lang="en-US" sz="2400" dirty="0">
                <a:solidFill>
                  <a:schemeClr val="bg1">
                    <a:lumMod val="85000"/>
                  </a:schemeClr>
                </a:solidFill>
                <a:latin typeface="Calibri"/>
                <a:ea typeface="Calibri"/>
                <a:cs typeface="Calibri"/>
              </a:rPr>
              <a:t>Developed and validated ARIMA (statistical), LSTM (deep learning), and </a:t>
            </a:r>
            <a:r>
              <a:rPr lang="en-US" sz="2400" err="1">
                <a:solidFill>
                  <a:schemeClr val="bg1">
                    <a:lumMod val="85000"/>
                  </a:schemeClr>
                </a:solidFill>
                <a:latin typeface="Calibri"/>
                <a:ea typeface="Calibri"/>
                <a:cs typeface="Calibri"/>
              </a:rPr>
              <a:t>XGBoost</a:t>
            </a:r>
            <a:r>
              <a:rPr lang="en-US" sz="2400" dirty="0">
                <a:solidFill>
                  <a:schemeClr val="bg1">
                    <a:lumMod val="85000"/>
                  </a:schemeClr>
                </a:solidFill>
                <a:latin typeface="Calibri"/>
                <a:ea typeface="Calibri"/>
                <a:cs typeface="Calibri"/>
              </a:rPr>
              <a:t> (gradient boosting) models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Rigorous Performance Testing: </a:t>
            </a:r>
            <a:r>
              <a:rPr lang="en-US" sz="2400" dirty="0">
                <a:solidFill>
                  <a:schemeClr val="bg1">
                    <a:lumMod val="85000"/>
                  </a:schemeClr>
                </a:solidFill>
                <a:latin typeface="Calibri"/>
                <a:ea typeface="Calibri"/>
                <a:cs typeface="Calibri"/>
              </a:rPr>
              <a:t>Evaluated models using RMSE, MAE, and MAPE metrics achieving 84.7% average accuracy</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Intelligent Model Selection:</a:t>
            </a:r>
            <a:r>
              <a:rPr lang="en-US" sz="2400" dirty="0">
                <a:solidFill>
                  <a:schemeClr val="bg1">
                    <a:lumMod val="85000"/>
                  </a:schemeClr>
                </a:solidFill>
                <a:latin typeface="Calibri"/>
                <a:ea typeface="Calibri"/>
                <a:cs typeface="Calibri"/>
              </a:rPr>
              <a:t> Implemented automatic best-model selection per region - ARIMA for stable trends, LSTM for complex patterns</a:t>
            </a:r>
          </a:p>
          <a:p>
            <a:pPr marL="285750" indent="-285750">
              <a:buFont typeface="Arial"/>
              <a:buChar char="•"/>
            </a:pPr>
            <a:endParaRPr lang="en-US" sz="1000" dirty="0">
              <a:solidFill>
                <a:schemeClr val="bg1"/>
              </a:solidFill>
              <a:latin typeface="Calibri"/>
              <a:ea typeface="Calibri"/>
              <a:cs typeface="Calibri"/>
            </a:endParaRPr>
          </a:p>
          <a:p>
            <a:pPr marL="285750" indent="-285750">
              <a:buFont typeface="Arial"/>
              <a:buChar char="•"/>
            </a:pPr>
            <a:r>
              <a:rPr lang="en-US" sz="2400" b="1" dirty="0">
                <a:solidFill>
                  <a:schemeClr val="bg1"/>
                </a:solidFill>
                <a:latin typeface="Calibri"/>
                <a:ea typeface="Calibri"/>
                <a:cs typeface="Calibri"/>
              </a:rPr>
              <a:t>Cross-Validation &amp; </a:t>
            </a:r>
            <a:r>
              <a:rPr lang="en-US" sz="2400" b="1" err="1">
                <a:solidFill>
                  <a:schemeClr val="bg1"/>
                </a:solidFill>
                <a:latin typeface="Calibri"/>
                <a:ea typeface="Calibri"/>
                <a:cs typeface="Calibri"/>
              </a:rPr>
              <a:t>Backtesting</a:t>
            </a:r>
            <a:r>
              <a:rPr lang="en-US" sz="2400" b="1" dirty="0">
                <a:solidFill>
                  <a:schemeClr val="bg1"/>
                </a:solidFill>
                <a:latin typeface="Calibri"/>
                <a:ea typeface="Calibri"/>
                <a:cs typeface="Calibri"/>
              </a:rPr>
              <a:t>: </a:t>
            </a:r>
            <a:r>
              <a:rPr lang="en-US" sz="2400" dirty="0">
                <a:solidFill>
                  <a:schemeClr val="bg1">
                    <a:lumMod val="85000"/>
                  </a:schemeClr>
                </a:solidFill>
                <a:latin typeface="Calibri"/>
                <a:ea typeface="Calibri"/>
                <a:cs typeface="Calibri"/>
              </a:rPr>
              <a:t>Validated predictions against 3 months of historical data ensuring production robustness</a:t>
            </a:r>
          </a:p>
          <a:p>
            <a:pPr marL="0" indent="0" algn="l">
              <a:lnSpc>
                <a:spcPts val="2230"/>
              </a:lnSpc>
              <a:buNone/>
            </a:pPr>
            <a:endParaRPr lang="en-US" sz="2400" dirty="0">
              <a:solidFill>
                <a:srgbClr val="999999"/>
              </a:solidFill>
              <a:latin typeface="Calibri"/>
              <a:ea typeface="Calibri"/>
              <a:cs typeface="Calibri"/>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989</Words>
  <Application>Microsoft Office PowerPoint</Application>
  <PresentationFormat>Custom</PresentationFormat>
  <Paragraphs>152</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MAHENDRAN . B</cp:lastModifiedBy>
  <cp:revision>231</cp:revision>
  <dcterms:created xsi:type="dcterms:W3CDTF">2025-10-15T17:23:37Z</dcterms:created>
  <dcterms:modified xsi:type="dcterms:W3CDTF">2025-10-17T08:16:16Z</dcterms:modified>
</cp:coreProperties>
</file>